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Lato"/>
      <p:regular r:id="rId48"/>
      <p:bold r:id="rId49"/>
      <p:italic r:id="rId50"/>
      <p:boldItalic r:id="rId51"/>
    </p:embeddedFont>
    <p:embeddedFont>
      <p:font typeface="Corbel"/>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6" roundtripDataSignature="AMtx7mhe0jhjhLL+f3aUq6xwIDFOYQf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0665A6-DA75-4A7E-A210-6A0EB57B8AF4}">
  <a:tblStyle styleId="{0B0665A6-DA75-4A7E-A210-6A0EB57B8AF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slide" Target="slides/slide41.xml"/><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Corbel-bold.fntdata"/><Relationship Id="rId52" Type="http://schemas.openxmlformats.org/officeDocument/2006/relationships/font" Target="fonts/Corbel-regular.fntdata"/><Relationship Id="rId11" Type="http://schemas.openxmlformats.org/officeDocument/2006/relationships/slide" Target="slides/slide5.xml"/><Relationship Id="rId55" Type="http://schemas.openxmlformats.org/officeDocument/2006/relationships/font" Target="fonts/Corbel-boldItalic.fntdata"/><Relationship Id="rId10" Type="http://schemas.openxmlformats.org/officeDocument/2006/relationships/slide" Target="slides/slide4.xml"/><Relationship Id="rId54" Type="http://schemas.openxmlformats.org/officeDocument/2006/relationships/font" Target="fonts/Corbel-italic.fntdata"/><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54891bc95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354891bc95b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5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5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5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0" name="Shape 50"/>
        <p:cNvGrpSpPr/>
        <p:nvPr/>
      </p:nvGrpSpPr>
      <p:grpSpPr>
        <a:xfrm>
          <a:off x="0" y="0"/>
          <a:ext cx="0" cy="0"/>
          <a:chOff x="0" y="0"/>
          <a:chExt cx="0" cy="0"/>
        </a:xfrm>
      </p:grpSpPr>
      <p:sp>
        <p:nvSpPr>
          <p:cNvPr id="51" name="Google Shape;51;p55"/>
          <p:cNvSpPr txBox="1"/>
          <p:nvPr>
            <p:ph type="title"/>
          </p:nvPr>
        </p:nvSpPr>
        <p:spPr>
          <a:xfrm>
            <a:off x="1436475" y="1922250"/>
            <a:ext cx="73959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1"/>
              </a:buClr>
              <a:buSzPts val="4000"/>
              <a:buNone/>
              <a:defRPr sz="4000">
                <a:solidFill>
                  <a:schemeClr val="accent1"/>
                </a:solidFill>
              </a:defRPr>
            </a:lvl1pPr>
            <a:lvl2pPr lvl="1" algn="l">
              <a:lnSpc>
                <a:spcPct val="100000"/>
              </a:lnSpc>
              <a:spcBef>
                <a:spcPts val="0"/>
              </a:spcBef>
              <a:spcAft>
                <a:spcPts val="0"/>
              </a:spcAft>
              <a:buClr>
                <a:schemeClr val="accent1"/>
              </a:buClr>
              <a:buSzPts val="3600"/>
              <a:buNone/>
              <a:defRPr sz="3600">
                <a:solidFill>
                  <a:schemeClr val="accent1"/>
                </a:solidFill>
              </a:defRPr>
            </a:lvl2pPr>
            <a:lvl3pPr lvl="2" algn="l">
              <a:lnSpc>
                <a:spcPct val="100000"/>
              </a:lnSpc>
              <a:spcBef>
                <a:spcPts val="0"/>
              </a:spcBef>
              <a:spcAft>
                <a:spcPts val="0"/>
              </a:spcAft>
              <a:buClr>
                <a:schemeClr val="accent1"/>
              </a:buClr>
              <a:buSzPts val="3600"/>
              <a:buNone/>
              <a:defRPr sz="3600">
                <a:solidFill>
                  <a:schemeClr val="accent1"/>
                </a:solidFill>
              </a:defRPr>
            </a:lvl3pPr>
            <a:lvl4pPr lvl="3" algn="l">
              <a:lnSpc>
                <a:spcPct val="100000"/>
              </a:lnSpc>
              <a:spcBef>
                <a:spcPts val="0"/>
              </a:spcBef>
              <a:spcAft>
                <a:spcPts val="0"/>
              </a:spcAft>
              <a:buClr>
                <a:schemeClr val="accent1"/>
              </a:buClr>
              <a:buSzPts val="3600"/>
              <a:buNone/>
              <a:defRPr sz="3600">
                <a:solidFill>
                  <a:schemeClr val="accent1"/>
                </a:solidFill>
              </a:defRPr>
            </a:lvl4pPr>
            <a:lvl5pPr lvl="4" algn="l">
              <a:lnSpc>
                <a:spcPct val="100000"/>
              </a:lnSpc>
              <a:spcBef>
                <a:spcPts val="0"/>
              </a:spcBef>
              <a:spcAft>
                <a:spcPts val="0"/>
              </a:spcAft>
              <a:buClr>
                <a:schemeClr val="accent1"/>
              </a:buClr>
              <a:buSzPts val="3600"/>
              <a:buNone/>
              <a:defRPr sz="3600">
                <a:solidFill>
                  <a:schemeClr val="accent1"/>
                </a:solidFill>
              </a:defRPr>
            </a:lvl5pPr>
            <a:lvl6pPr lvl="5" algn="l">
              <a:lnSpc>
                <a:spcPct val="100000"/>
              </a:lnSpc>
              <a:spcBef>
                <a:spcPts val="0"/>
              </a:spcBef>
              <a:spcAft>
                <a:spcPts val="0"/>
              </a:spcAft>
              <a:buClr>
                <a:schemeClr val="accent1"/>
              </a:buClr>
              <a:buSzPts val="3600"/>
              <a:buNone/>
              <a:defRPr sz="3600">
                <a:solidFill>
                  <a:schemeClr val="accent1"/>
                </a:solidFill>
              </a:defRPr>
            </a:lvl6pPr>
            <a:lvl7pPr lvl="6" algn="l">
              <a:lnSpc>
                <a:spcPct val="100000"/>
              </a:lnSpc>
              <a:spcBef>
                <a:spcPts val="0"/>
              </a:spcBef>
              <a:spcAft>
                <a:spcPts val="0"/>
              </a:spcAft>
              <a:buClr>
                <a:schemeClr val="accent1"/>
              </a:buClr>
              <a:buSzPts val="3600"/>
              <a:buNone/>
              <a:defRPr sz="3600">
                <a:solidFill>
                  <a:schemeClr val="accent1"/>
                </a:solidFill>
              </a:defRPr>
            </a:lvl7pPr>
            <a:lvl8pPr lvl="7" algn="l">
              <a:lnSpc>
                <a:spcPct val="100000"/>
              </a:lnSpc>
              <a:spcBef>
                <a:spcPts val="0"/>
              </a:spcBef>
              <a:spcAft>
                <a:spcPts val="0"/>
              </a:spcAft>
              <a:buClr>
                <a:schemeClr val="accent1"/>
              </a:buClr>
              <a:buSzPts val="3600"/>
              <a:buNone/>
              <a:defRPr sz="3600">
                <a:solidFill>
                  <a:schemeClr val="accent1"/>
                </a:solidFill>
              </a:defRPr>
            </a:lvl8pPr>
            <a:lvl9pPr lvl="8" algn="l">
              <a:lnSpc>
                <a:spcPct val="100000"/>
              </a:lnSpc>
              <a:spcBef>
                <a:spcPts val="0"/>
              </a:spcBef>
              <a:spcAft>
                <a:spcPts val="0"/>
              </a:spcAft>
              <a:buClr>
                <a:schemeClr val="accent1"/>
              </a:buClr>
              <a:buSzPts val="3600"/>
              <a:buNone/>
              <a:defRPr sz="3600">
                <a:solidFill>
                  <a:schemeClr val="accent1"/>
                </a:solidFill>
              </a:defRPr>
            </a:lvl9pPr>
          </a:lstStyle>
          <a:p/>
        </p:txBody>
      </p:sp>
      <p:sp>
        <p:nvSpPr>
          <p:cNvPr id="52" name="Google Shape;52;p55"/>
          <p:cNvSpPr txBox="1"/>
          <p:nvPr>
            <p:ph idx="12" type="sldNum"/>
          </p:nvPr>
        </p:nvSpPr>
        <p:spPr>
          <a:xfrm>
            <a:off x="7710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A close up of a logo&#10;&#10;Description automatically generated" id="53" name="Google Shape;53;p55"/>
          <p:cNvPicPr preferRelativeResize="0"/>
          <p:nvPr/>
        </p:nvPicPr>
        <p:blipFill rotWithShape="1">
          <a:blip r:embed="rId2">
            <a:alphaModFix/>
          </a:blip>
          <a:srcRect b="0" l="0" r="0" t="0"/>
          <a:stretch/>
        </p:blipFill>
        <p:spPr>
          <a:xfrm>
            <a:off x="8301038" y="4722019"/>
            <a:ext cx="575073" cy="273843"/>
          </a:xfrm>
          <a:prstGeom prst="rect">
            <a:avLst/>
          </a:prstGeom>
          <a:noFill/>
          <a:ln>
            <a:noFill/>
          </a:ln>
        </p:spPr>
      </p:pic>
      <p:sp>
        <p:nvSpPr>
          <p:cNvPr id="54" name="Google Shape;54;p55"/>
          <p:cNvSpPr/>
          <p:nvPr/>
        </p:nvSpPr>
        <p:spPr>
          <a:xfrm>
            <a:off x="0" y="0"/>
            <a:ext cx="778800" cy="5143500"/>
          </a:xfrm>
          <a:prstGeom prst="rect">
            <a:avLst/>
          </a:prstGeom>
          <a:solidFill>
            <a:srgbClr val="1A4595"/>
          </a:solidFill>
          <a:ln cap="flat" cmpd="sng" w="12700">
            <a:solidFill>
              <a:srgbClr val="1A459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rbel"/>
              <a:ea typeface="Corbel"/>
              <a:cs typeface="Corbel"/>
              <a:sym typeface="Corbel"/>
            </a:endParaRPr>
          </a:p>
        </p:txBody>
      </p:sp>
      <p:pic>
        <p:nvPicPr>
          <p:cNvPr id="55" name="Google Shape;55;p55"/>
          <p:cNvPicPr preferRelativeResize="0"/>
          <p:nvPr/>
        </p:nvPicPr>
        <p:blipFill rotWithShape="1">
          <a:blip r:embed="rId3">
            <a:alphaModFix/>
          </a:blip>
          <a:srcRect b="39488" l="9033" r="0" t="0"/>
          <a:stretch/>
        </p:blipFill>
        <p:spPr>
          <a:xfrm rot="5400000">
            <a:off x="-1718664" y="1718666"/>
            <a:ext cx="4544613" cy="1107279"/>
          </a:xfrm>
          <a:prstGeom prst="rect">
            <a:avLst/>
          </a:prstGeom>
          <a:noFill/>
          <a:ln>
            <a:noFill/>
          </a:ln>
        </p:spPr>
      </p:pic>
      <p:sp>
        <p:nvSpPr>
          <p:cNvPr id="56" name="Google Shape;56;p55"/>
          <p:cNvSpPr txBox="1"/>
          <p:nvPr>
            <p:ph idx="1" type="subTitle"/>
          </p:nvPr>
        </p:nvSpPr>
        <p:spPr>
          <a:xfrm>
            <a:off x="1436400" y="2764050"/>
            <a:ext cx="7395900" cy="56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l">
              <a:lnSpc>
                <a:spcPct val="100000"/>
              </a:lnSpc>
              <a:spcBef>
                <a:spcPts val="0"/>
              </a:spcBef>
              <a:spcAft>
                <a:spcPts val="0"/>
              </a:spcAft>
              <a:buClr>
                <a:schemeClr val="accent3"/>
              </a:buClr>
              <a:buSzPts val="2800"/>
              <a:buNone/>
              <a:defRPr sz="2800">
                <a:solidFill>
                  <a:schemeClr val="accent3"/>
                </a:solidFill>
              </a:defRPr>
            </a:lvl2pPr>
            <a:lvl3pPr lvl="2" algn="l">
              <a:lnSpc>
                <a:spcPct val="100000"/>
              </a:lnSpc>
              <a:spcBef>
                <a:spcPts val="0"/>
              </a:spcBef>
              <a:spcAft>
                <a:spcPts val="0"/>
              </a:spcAft>
              <a:buClr>
                <a:schemeClr val="accent3"/>
              </a:buClr>
              <a:buSzPts val="2800"/>
              <a:buNone/>
              <a:defRPr sz="2800">
                <a:solidFill>
                  <a:schemeClr val="accent3"/>
                </a:solidFill>
              </a:defRPr>
            </a:lvl3pPr>
            <a:lvl4pPr lvl="3" algn="l">
              <a:lnSpc>
                <a:spcPct val="100000"/>
              </a:lnSpc>
              <a:spcBef>
                <a:spcPts val="0"/>
              </a:spcBef>
              <a:spcAft>
                <a:spcPts val="0"/>
              </a:spcAft>
              <a:buClr>
                <a:schemeClr val="accent3"/>
              </a:buClr>
              <a:buSzPts val="2800"/>
              <a:buNone/>
              <a:defRPr sz="2800">
                <a:solidFill>
                  <a:schemeClr val="accent3"/>
                </a:solidFill>
              </a:defRPr>
            </a:lvl4pPr>
            <a:lvl5pPr lvl="4" algn="l">
              <a:lnSpc>
                <a:spcPct val="100000"/>
              </a:lnSpc>
              <a:spcBef>
                <a:spcPts val="0"/>
              </a:spcBef>
              <a:spcAft>
                <a:spcPts val="0"/>
              </a:spcAft>
              <a:buClr>
                <a:schemeClr val="accent3"/>
              </a:buClr>
              <a:buSzPts val="2800"/>
              <a:buNone/>
              <a:defRPr sz="2800">
                <a:solidFill>
                  <a:schemeClr val="accent3"/>
                </a:solidFill>
              </a:defRPr>
            </a:lvl5pPr>
            <a:lvl6pPr lvl="5" algn="l">
              <a:lnSpc>
                <a:spcPct val="100000"/>
              </a:lnSpc>
              <a:spcBef>
                <a:spcPts val="0"/>
              </a:spcBef>
              <a:spcAft>
                <a:spcPts val="0"/>
              </a:spcAft>
              <a:buClr>
                <a:schemeClr val="accent3"/>
              </a:buClr>
              <a:buSzPts val="2800"/>
              <a:buNone/>
              <a:defRPr sz="2800">
                <a:solidFill>
                  <a:schemeClr val="accent3"/>
                </a:solidFill>
              </a:defRPr>
            </a:lvl6pPr>
            <a:lvl7pPr lvl="6" algn="l">
              <a:lnSpc>
                <a:spcPct val="100000"/>
              </a:lnSpc>
              <a:spcBef>
                <a:spcPts val="0"/>
              </a:spcBef>
              <a:spcAft>
                <a:spcPts val="0"/>
              </a:spcAft>
              <a:buClr>
                <a:schemeClr val="accent3"/>
              </a:buClr>
              <a:buSzPts val="2800"/>
              <a:buNone/>
              <a:defRPr sz="2800">
                <a:solidFill>
                  <a:schemeClr val="accent3"/>
                </a:solidFill>
              </a:defRPr>
            </a:lvl7pPr>
            <a:lvl8pPr lvl="7" algn="l">
              <a:lnSpc>
                <a:spcPct val="100000"/>
              </a:lnSpc>
              <a:spcBef>
                <a:spcPts val="0"/>
              </a:spcBef>
              <a:spcAft>
                <a:spcPts val="0"/>
              </a:spcAft>
              <a:buClr>
                <a:schemeClr val="accent3"/>
              </a:buClr>
              <a:buSzPts val="2800"/>
              <a:buNone/>
              <a:defRPr sz="2800">
                <a:solidFill>
                  <a:schemeClr val="accent3"/>
                </a:solidFill>
              </a:defRPr>
            </a:lvl8pPr>
            <a:lvl9pPr lvl="8" algn="l">
              <a:lnSpc>
                <a:spcPct val="100000"/>
              </a:lnSpc>
              <a:spcBef>
                <a:spcPts val="0"/>
              </a:spcBef>
              <a:spcAft>
                <a:spcPts val="0"/>
              </a:spcAft>
              <a:buClr>
                <a:schemeClr val="accent3"/>
              </a:buClr>
              <a:buSzPts val="2800"/>
              <a:buNone/>
              <a:defRPr sz="2800">
                <a:solidFill>
                  <a:schemeClr val="accent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4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4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5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5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5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5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5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34.png"/><Relationship Id="rId7"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doi.org/10.31219/osf.io/28g3z" TargetMode="External"/><Relationship Id="rId4" Type="http://schemas.openxmlformats.org/officeDocument/2006/relationships/hyperlink" Target="https://github.com/meta-llama/llama3/blob/main/MODEL_CARD.md" TargetMode="External"/><Relationship Id="rId9" Type="http://schemas.openxmlformats.org/officeDocument/2006/relationships/hyperlink" Target="https://huggingface.co/openchat/openchat-3.6-8b-20240522" TargetMode="External"/><Relationship Id="rId5" Type="http://schemas.openxmlformats.org/officeDocument/2006/relationships/hyperlink" Target="https://huggingface.co/meta-llama/Meta-Llama-3-8B-Instruct" TargetMode="External"/><Relationship Id="rId6" Type="http://schemas.openxmlformats.org/officeDocument/2006/relationships/hyperlink" Target="https://arxiv.org/abs/2309.11235" TargetMode="External"/><Relationship Id="rId7" Type="http://schemas.openxmlformats.org/officeDocument/2006/relationships/hyperlink" Target="https://arxiv.org/abs/2309.11235" TargetMode="External"/><Relationship Id="rId8" Type="http://schemas.openxmlformats.org/officeDocument/2006/relationships/hyperlink" Target="https://huggingface.co/openchat/openchat-3.6-8b-2024052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
          <p:cNvSpPr txBox="1"/>
          <p:nvPr>
            <p:ph idx="4294967295" type="ctrTitle"/>
          </p:nvPr>
        </p:nvSpPr>
        <p:spPr>
          <a:xfrm>
            <a:off x="311700" y="1037575"/>
            <a:ext cx="8693100" cy="14484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778"/>
              <a:buFont typeface="Arial"/>
              <a:buNone/>
            </a:pPr>
            <a:r>
              <a:rPr b="1" i="0" lang="en" sz="4000" u="none" cap="none" strike="noStrike">
                <a:solidFill>
                  <a:srgbClr val="255ED3"/>
                </a:solidFill>
                <a:latin typeface="Arial"/>
                <a:ea typeface="Arial"/>
                <a:cs typeface="Arial"/>
                <a:sym typeface="Arial"/>
              </a:rPr>
              <a:t>GenerousAI: LLM Decides Charitable Preferences</a:t>
            </a:r>
            <a:endParaRPr b="1" i="0" sz="4000" u="none" cap="none" strike="noStrike">
              <a:solidFill>
                <a:srgbClr val="255ED3"/>
              </a:solidFill>
              <a:latin typeface="Arial"/>
              <a:ea typeface="Arial"/>
              <a:cs typeface="Arial"/>
              <a:sym typeface="Arial"/>
            </a:endParaRPr>
          </a:p>
        </p:txBody>
      </p:sp>
      <p:sp>
        <p:nvSpPr>
          <p:cNvPr id="62" name="Google Shape;62;p1"/>
          <p:cNvSpPr txBox="1"/>
          <p:nvPr>
            <p:ph idx="4294967295" type="subTitle"/>
          </p:nvPr>
        </p:nvSpPr>
        <p:spPr>
          <a:xfrm>
            <a:off x="311700" y="2834125"/>
            <a:ext cx="3888600" cy="2219400"/>
          </a:xfrm>
          <a:prstGeom prst="rect">
            <a:avLst/>
          </a:prstGeom>
          <a:noFill/>
          <a:ln>
            <a:noFill/>
          </a:ln>
        </p:spPr>
        <p:txBody>
          <a:bodyPr anchorCtr="0" anchor="t" bIns="91425" lIns="91425" spcFirstLastPara="1" rIns="91425" wrap="square" tIns="91425">
            <a:normAutofit/>
          </a:bodyPr>
          <a:lstStyle/>
          <a:p>
            <a:pPr indent="0" lvl="0" marL="2743200" marR="0" rtl="0" algn="ctr">
              <a:lnSpc>
                <a:spcPct val="100000"/>
              </a:lnSpc>
              <a:spcBef>
                <a:spcPts val="0"/>
              </a:spcBef>
              <a:spcAft>
                <a:spcPts val="0"/>
              </a:spcAft>
              <a:buClr>
                <a:schemeClr val="dk2"/>
              </a:buClr>
              <a:buSzPts val="2800"/>
              <a:buFont typeface="Arial"/>
              <a:buNone/>
            </a:pPr>
            <a:r>
              <a:t/>
            </a:r>
            <a:endParaRPr b="0" i="0" sz="2000" u="none" cap="none" strike="noStrike">
              <a:solidFill>
                <a:srgbClr val="222222"/>
              </a:solidFill>
              <a:latin typeface="Lato"/>
              <a:ea typeface="Lato"/>
              <a:cs typeface="Lato"/>
              <a:sym typeface="Lato"/>
            </a:endParaRPr>
          </a:p>
          <a:p>
            <a:pPr indent="0" lvl="0" marL="2743200" marR="0" rtl="0" algn="ctr">
              <a:lnSpc>
                <a:spcPct val="100000"/>
              </a:lnSpc>
              <a:spcBef>
                <a:spcPts val="0"/>
              </a:spcBef>
              <a:spcAft>
                <a:spcPts val="0"/>
              </a:spcAft>
              <a:buClr>
                <a:schemeClr val="dk2"/>
              </a:buClr>
              <a:buSzPts val="2800"/>
              <a:buFont typeface="Arial"/>
              <a:buNone/>
            </a:pPr>
            <a:r>
              <a:rPr b="0" i="0" lang="en" sz="2000" u="none" cap="none" strike="noStrike">
                <a:solidFill>
                  <a:srgbClr val="222222"/>
                </a:solidFill>
                <a:latin typeface="Lato"/>
                <a:ea typeface="Lato"/>
                <a:cs typeface="Lato"/>
                <a:sym typeface="Lato"/>
              </a:rPr>
              <a:t>								   </a:t>
            </a:r>
            <a:endParaRPr b="0" i="0" sz="1800" u="none" cap="none" strike="noStrike">
              <a:solidFill>
                <a:schemeClr val="dk2"/>
              </a:solidFill>
              <a:latin typeface="Arial"/>
              <a:ea typeface="Arial"/>
              <a:cs typeface="Arial"/>
              <a:sym typeface="Arial"/>
            </a:endParaRPr>
          </a:p>
        </p:txBody>
      </p:sp>
      <p:sp>
        <p:nvSpPr>
          <p:cNvPr id="63" name="Google Shape;63;p1"/>
          <p:cNvSpPr txBox="1"/>
          <p:nvPr/>
        </p:nvSpPr>
        <p:spPr>
          <a:xfrm>
            <a:off x="3351025" y="2720450"/>
            <a:ext cx="2787000" cy="183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1" lang="en" sz="1500">
                <a:solidFill>
                  <a:schemeClr val="dk1"/>
                </a:solidFill>
                <a:latin typeface="Lato"/>
                <a:ea typeface="Lato"/>
                <a:cs typeface="Lato"/>
                <a:sym typeface="Lato"/>
              </a:rPr>
              <a:t>Presented By:</a:t>
            </a:r>
            <a:endParaRPr b="1" sz="1500">
              <a:solidFill>
                <a:schemeClr val="dk1"/>
              </a:solidFill>
              <a:latin typeface="Lato"/>
              <a:ea typeface="Lato"/>
              <a:cs typeface="Lato"/>
              <a:sym typeface="Lato"/>
            </a:endParaRPr>
          </a:p>
          <a:p>
            <a:pPr indent="0" lvl="0" marL="0" marR="0" rtl="0" algn="ctr">
              <a:lnSpc>
                <a:spcPct val="150000"/>
              </a:lnSpc>
              <a:spcBef>
                <a:spcPts val="0"/>
              </a:spcBef>
              <a:spcAft>
                <a:spcPts val="0"/>
              </a:spcAft>
              <a:buClr>
                <a:srgbClr val="000000"/>
              </a:buClr>
              <a:buSzPts val="1500"/>
              <a:buFont typeface="Arial"/>
              <a:buNone/>
            </a:pPr>
            <a:r>
              <a:rPr b="0" i="0" lang="en" sz="1500" u="none" cap="none" strike="noStrike">
                <a:solidFill>
                  <a:schemeClr val="dk1"/>
                </a:solidFill>
                <a:latin typeface="Lato"/>
                <a:ea typeface="Lato"/>
                <a:cs typeface="Lato"/>
                <a:sym typeface="Lato"/>
              </a:rPr>
              <a:t>Ganesh Sapkota</a:t>
            </a:r>
            <a:endParaRPr b="0" i="0" sz="1500" u="none" cap="none" strike="noStrike">
              <a:solidFill>
                <a:schemeClr val="dk1"/>
              </a:solidFill>
              <a:latin typeface="Lato"/>
              <a:ea typeface="Lato"/>
              <a:cs typeface="Lato"/>
              <a:sym typeface="Lato"/>
            </a:endParaRPr>
          </a:p>
          <a:p>
            <a:pPr indent="0" lvl="0" marL="0" marR="0" rtl="0" algn="ctr">
              <a:lnSpc>
                <a:spcPct val="150000"/>
              </a:lnSpc>
              <a:spcBef>
                <a:spcPts val="0"/>
              </a:spcBef>
              <a:spcAft>
                <a:spcPts val="0"/>
              </a:spcAft>
              <a:buClr>
                <a:srgbClr val="000000"/>
              </a:buClr>
              <a:buSzPts val="1500"/>
              <a:buFont typeface="Arial"/>
              <a:buNone/>
            </a:pPr>
            <a:r>
              <a:rPr b="0" i="0" lang="en" sz="1500" u="none" cap="none" strike="noStrike">
                <a:solidFill>
                  <a:schemeClr val="dk1"/>
                </a:solidFill>
                <a:latin typeface="Lato"/>
                <a:ea typeface="Lato"/>
                <a:cs typeface="Lato"/>
                <a:sym typeface="Lato"/>
              </a:rPr>
              <a:t>Md Hasibur Rahman</a:t>
            </a:r>
            <a:endParaRPr b="0" i="0" sz="1500" u="none" cap="none" strike="noStrike">
              <a:solidFill>
                <a:schemeClr val="dk1"/>
              </a:solidFill>
              <a:latin typeface="Lato"/>
              <a:ea typeface="Lato"/>
              <a:cs typeface="Lato"/>
              <a:sym typeface="Lato"/>
            </a:endParaRPr>
          </a:p>
          <a:p>
            <a:pPr indent="0" lvl="0" marL="0" marR="0" rtl="0" algn="ctr">
              <a:lnSpc>
                <a:spcPct val="150000"/>
              </a:lnSpc>
              <a:spcBef>
                <a:spcPts val="0"/>
              </a:spcBef>
              <a:spcAft>
                <a:spcPts val="0"/>
              </a:spcAft>
              <a:buClr>
                <a:srgbClr val="000000"/>
              </a:buClr>
              <a:buSzPts val="1500"/>
              <a:buFont typeface="Arial"/>
              <a:buNone/>
            </a:pPr>
            <a:r>
              <a:rPr b="0" i="0" lang="en" sz="1500" u="none" cap="none" strike="noStrike">
                <a:solidFill>
                  <a:schemeClr val="dk1"/>
                </a:solidFill>
                <a:latin typeface="Lato"/>
                <a:ea typeface="Lato"/>
                <a:cs typeface="Lato"/>
                <a:sym typeface="Lato"/>
              </a:rPr>
              <a:t>Raja Sunkara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177" name="Google Shape;177;p10"/>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Profile Generation (Beliefs &amp; Attitudes)</a:t>
            </a:r>
            <a:endParaRPr b="0" i="0" sz="2800" u="none" cap="none" strike="noStrike">
              <a:solidFill>
                <a:srgbClr val="000000"/>
              </a:solidFill>
              <a:latin typeface="Lato"/>
              <a:ea typeface="Lato"/>
              <a:cs typeface="Lato"/>
              <a:sym typeface="Lato"/>
            </a:endParaRPr>
          </a:p>
        </p:txBody>
      </p:sp>
      <p:graphicFrame>
        <p:nvGraphicFramePr>
          <p:cNvPr id="178" name="Google Shape;178;p10"/>
          <p:cNvGraphicFramePr/>
          <p:nvPr/>
        </p:nvGraphicFramePr>
        <p:xfrm>
          <a:off x="277850" y="782850"/>
          <a:ext cx="3000000" cy="3000000"/>
        </p:xfrm>
        <a:graphic>
          <a:graphicData uri="http://schemas.openxmlformats.org/drawingml/2006/table">
            <a:tbl>
              <a:tblPr>
                <a:noFill/>
                <a:tableStyleId>{0B0665A6-DA75-4A7E-A210-6A0EB57B8AF4}</a:tableStyleId>
              </a:tblPr>
              <a:tblGrid>
                <a:gridCol w="3462200"/>
                <a:gridCol w="4732400"/>
              </a:tblGrid>
              <a:tr h="562475">
                <a:tc>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latin typeface="Lato"/>
                          <a:ea typeface="Lato"/>
                          <a:cs typeface="Lato"/>
                          <a:sym typeface="Lato"/>
                        </a:rPr>
                        <a:t>Attribute</a:t>
                      </a:r>
                      <a:endParaRPr b="1" sz="1600" u="none" cap="none" strike="noStrike">
                        <a:latin typeface="Lato"/>
                        <a:ea typeface="Lato"/>
                        <a:cs typeface="Lato"/>
                        <a:sym typeface="Lato"/>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latin typeface="Lato"/>
                          <a:ea typeface="Lato"/>
                          <a:cs typeface="Lato"/>
                          <a:sym typeface="Lato"/>
                        </a:rPr>
                        <a:t>Description / Source Scale</a:t>
                      </a:r>
                      <a:endParaRPr b="1" sz="1600" u="none" cap="none" strike="noStrike">
                        <a:latin typeface="Lato"/>
                        <a:ea typeface="Lato"/>
                        <a:cs typeface="Lato"/>
                        <a:sym typeface="Lato"/>
                      </a:endParaRPr>
                    </a:p>
                  </a:txBody>
                  <a:tcPr marT="91425" marB="91425" marR="91425" marL="91425"/>
                </a:tc>
              </a:tr>
              <a:tr h="6005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Political Leaning</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0 (conservative) to 1 (progressive), mean = 0.71</a:t>
                      </a:r>
                      <a:endParaRPr sz="1600" u="none" cap="none" strike="noStrike">
                        <a:latin typeface="Lato"/>
                        <a:ea typeface="Lato"/>
                        <a:cs typeface="Lato"/>
                        <a:sym typeface="Lato"/>
                      </a:endParaRPr>
                    </a:p>
                  </a:txBody>
                  <a:tcPr marT="91425" marB="91425" marR="91425" marL="91425"/>
                </a:tc>
              </a:tr>
              <a:tr h="6005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Religious Level</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0 (not religious) to 1 (very religious), mean = 0.06</a:t>
                      </a:r>
                      <a:endParaRPr sz="1600" u="none" cap="none" strike="noStrike">
                        <a:latin typeface="Lato"/>
                        <a:ea typeface="Lato"/>
                        <a:cs typeface="Lato"/>
                        <a:sym typeface="Lato"/>
                      </a:endParaRPr>
                    </a:p>
                  </a:txBody>
                  <a:tcPr marT="91425" marB="91425" marR="91425" marL="91425"/>
                </a:tc>
              </a:tr>
              <a:tr h="39145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Trust in Charities</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Trust in charities, normal dist., mean = 0.50</a:t>
                      </a:r>
                      <a:endParaRPr sz="1600" u="none" cap="none" strike="noStrike">
                        <a:latin typeface="Lato"/>
                        <a:ea typeface="Lato"/>
                        <a:cs typeface="Lato"/>
                        <a:sym typeface="Lato"/>
                      </a:endParaRPr>
                    </a:p>
                  </a:txBody>
                  <a:tcPr marT="91425" marB="91425" marR="91425" marL="91425"/>
                </a:tc>
              </a:tr>
              <a:tr h="6005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Belief in Charities</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Can be rated for effectiveness, mean = 0.68</a:t>
                      </a:r>
                      <a:endParaRPr sz="1600" u="none" cap="none" strike="noStrike">
                        <a:latin typeface="Lato"/>
                        <a:ea typeface="Lato"/>
                        <a:cs typeface="Lato"/>
                        <a:sym typeface="Lato"/>
                      </a:endParaRPr>
                    </a:p>
                  </a:txBody>
                  <a:tcPr marT="91425" marB="91425" marR="91425" marL="91425"/>
                </a:tc>
              </a:tr>
              <a:tr h="524475">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Belief in Objective Evaluation of the Charities</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mean = 0.66</a:t>
                      </a:r>
                      <a:endParaRPr sz="1600" u="none" cap="none" strike="noStrike">
                        <a:latin typeface="Lato"/>
                        <a:ea typeface="Lato"/>
                        <a:cs typeface="Lato"/>
                        <a:sym typeface="Lato"/>
                      </a:endParaRPr>
                    </a:p>
                  </a:txBody>
                  <a:tcPr marT="91425" marB="91425" marR="91425" marL="91425"/>
                </a:tc>
              </a:tr>
              <a:tr h="6005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Belief in charities aligned with personal values</a:t>
                      </a:r>
                      <a:r>
                        <a:rPr lang="en" sz="1600" u="none" cap="none" strike="noStrike">
                          <a:solidFill>
                            <a:schemeClr val="dk1"/>
                          </a:solidFill>
                          <a:latin typeface="Lato"/>
                          <a:ea typeface="Lato"/>
                          <a:cs typeface="Lato"/>
                          <a:sym typeface="Lato"/>
                        </a:rPr>
                        <a:t>,</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mean = 0.73</a:t>
                      </a:r>
                      <a:endParaRPr sz="1600" u="none" cap="none" strike="noStrike">
                        <a:latin typeface="Lato"/>
                        <a:ea typeface="Lato"/>
                        <a:cs typeface="Lato"/>
                        <a:sym typeface="Lato"/>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184" name="Google Shape;184;p11"/>
          <p:cNvSpPr txBox="1"/>
          <p:nvPr/>
        </p:nvSpPr>
        <p:spPr>
          <a:xfrm>
            <a:off x="152400" y="29270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Profile Generation ( Donation Behavior)</a:t>
            </a:r>
            <a:endParaRPr b="0" i="0" sz="2800" u="none" cap="none" strike="noStrike">
              <a:solidFill>
                <a:srgbClr val="000000"/>
              </a:solidFill>
              <a:latin typeface="Lato"/>
              <a:ea typeface="Lato"/>
              <a:cs typeface="Lato"/>
              <a:sym typeface="Lato"/>
            </a:endParaRPr>
          </a:p>
        </p:txBody>
      </p:sp>
      <p:graphicFrame>
        <p:nvGraphicFramePr>
          <p:cNvPr id="185" name="Google Shape;185;p11"/>
          <p:cNvGraphicFramePr/>
          <p:nvPr/>
        </p:nvGraphicFramePr>
        <p:xfrm>
          <a:off x="528725" y="1526088"/>
          <a:ext cx="3000000" cy="3000000"/>
        </p:xfrm>
        <a:graphic>
          <a:graphicData uri="http://schemas.openxmlformats.org/drawingml/2006/table">
            <a:tbl>
              <a:tblPr>
                <a:noFill/>
                <a:tableStyleId>{0B0665A6-DA75-4A7E-A210-6A0EB57B8AF4}</a:tableStyleId>
              </a:tblPr>
              <a:tblGrid>
                <a:gridCol w="1659500"/>
                <a:gridCol w="5861750"/>
              </a:tblGrid>
              <a:tr h="451325">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latin typeface="Lato"/>
                          <a:ea typeface="Lato"/>
                          <a:cs typeface="Lato"/>
                          <a:sym typeface="Lato"/>
                        </a:rPr>
                        <a:t>Attribute</a:t>
                      </a:r>
                      <a:endParaRPr b="1" sz="1600" u="none" cap="none" strike="noStrike">
                        <a:latin typeface="Lato"/>
                        <a:ea typeface="Lato"/>
                        <a:cs typeface="Lato"/>
                        <a:sym typeface="Lato"/>
                      </a:endParaRPr>
                    </a:p>
                  </a:txBody>
                  <a:tcPr marT="0" marB="0" marR="0" marL="0"/>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latin typeface="Lato"/>
                          <a:ea typeface="Lato"/>
                          <a:cs typeface="Lato"/>
                          <a:sym typeface="Lato"/>
                        </a:rPr>
                        <a:t>Description</a:t>
                      </a:r>
                      <a:endParaRPr b="1" sz="1600" u="none" cap="none" strike="noStrike">
                        <a:latin typeface="Lato"/>
                        <a:ea typeface="Lato"/>
                        <a:cs typeface="Lato"/>
                        <a:sym typeface="Lato"/>
                      </a:endParaRPr>
                    </a:p>
                  </a:txBody>
                  <a:tcPr marT="0" marB="0" marR="0" marL="0"/>
                </a:tc>
              </a:tr>
              <a:tr h="451325">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Donated</a:t>
                      </a:r>
                      <a:endParaRPr sz="1600" u="none" cap="none" strike="noStrike">
                        <a:solidFill>
                          <a:srgbClr val="188038"/>
                        </a:solidFill>
                        <a:latin typeface="Lato"/>
                        <a:ea typeface="Lato"/>
                        <a:cs typeface="Lato"/>
                        <a:sym typeface="Lato"/>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Yes (70.2%), No (21.3%), Unknown (8.5%)</a:t>
                      </a:r>
                      <a:endParaRPr sz="1600" u="none" cap="none" strike="noStrike">
                        <a:latin typeface="Lato"/>
                        <a:ea typeface="Lato"/>
                        <a:cs typeface="Lato"/>
                        <a:sym typeface="Lato"/>
                      </a:endParaRPr>
                    </a:p>
                  </a:txBody>
                  <a:tcPr marT="0" marB="0" marR="0" marL="0" anchor="ctr"/>
                </a:tc>
              </a:tr>
              <a:tr h="1188675">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Frequency</a:t>
                      </a:r>
                      <a:endParaRPr sz="1600" u="none" cap="none" strike="noStrike">
                        <a:solidFill>
                          <a:srgbClr val="188038"/>
                        </a:solidFill>
                        <a:latin typeface="Lato"/>
                        <a:ea typeface="Lato"/>
                        <a:cs typeface="Lato"/>
                        <a:sym typeface="Lato"/>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Donated = Yes</a:t>
                      </a:r>
                      <a:endParaRPr sz="16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 More Than Once a Month (20%)</a:t>
                      </a:r>
                      <a:endParaRPr sz="16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 Less Than Once a Month (37%)</a:t>
                      </a:r>
                      <a:endParaRPr sz="16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 Less Than Once a Year (43%)</a:t>
                      </a:r>
                      <a:endParaRPr sz="1600" u="none" cap="none" strike="noStrike">
                        <a:latin typeface="Lato"/>
                        <a:ea typeface="Lato"/>
                        <a:cs typeface="Lato"/>
                        <a:sym typeface="Lato"/>
                      </a:endParaRPr>
                    </a:p>
                  </a:txBody>
                  <a:tcPr marT="0" marB="0" marR="0" marL="0" anchor="ctr"/>
                </a:tc>
              </a:tr>
            </a:tbl>
          </a:graphicData>
        </a:graphic>
      </p:graphicFrame>
      <p:sp>
        <p:nvSpPr>
          <p:cNvPr id="186" name="Google Shape;186;p11"/>
          <p:cNvSpPr txBox="1"/>
          <p:nvPr/>
        </p:nvSpPr>
        <p:spPr>
          <a:xfrm>
            <a:off x="557550" y="4195650"/>
            <a:ext cx="8028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9900FF"/>
                </a:solidFill>
                <a:latin typeface="Lato"/>
                <a:ea typeface="Lato"/>
                <a:cs typeface="Lato"/>
                <a:sym typeface="Lato"/>
              </a:rPr>
              <a:t>79 Countries, 30 profiles per country, 10 prompt for each people, 23700 total Prompt</a:t>
            </a:r>
            <a:endParaRPr b="1" i="0" sz="1600" u="none" cap="none" strike="noStrike">
              <a:solidFill>
                <a:srgbClr val="9900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192" name="Google Shape;192;p12"/>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Proposed Methodology</a:t>
            </a:r>
            <a:endParaRPr b="0" i="0" sz="2800" u="none" cap="none" strike="noStrike">
              <a:solidFill>
                <a:srgbClr val="000000"/>
              </a:solidFill>
              <a:latin typeface="Lato"/>
              <a:ea typeface="Lato"/>
              <a:cs typeface="Lato"/>
              <a:sym typeface="Lato"/>
            </a:endParaRPr>
          </a:p>
        </p:txBody>
      </p:sp>
      <p:cxnSp>
        <p:nvCxnSpPr>
          <p:cNvPr id="193" name="Google Shape;193;p12"/>
          <p:cNvCxnSpPr>
            <a:stCxn id="194" idx="3"/>
            <a:endCxn id="195" idx="1"/>
          </p:cNvCxnSpPr>
          <p:nvPr/>
        </p:nvCxnSpPr>
        <p:spPr>
          <a:xfrm>
            <a:off x="2101575"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196" name="Google Shape;196;p12"/>
          <p:cNvCxnSpPr>
            <a:stCxn id="195" idx="3"/>
            <a:endCxn id="197" idx="1"/>
          </p:cNvCxnSpPr>
          <p:nvPr/>
        </p:nvCxnSpPr>
        <p:spPr>
          <a:xfrm>
            <a:off x="4348088"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198" name="Google Shape;198;p12"/>
          <p:cNvCxnSpPr>
            <a:stCxn id="197" idx="3"/>
            <a:endCxn id="199" idx="1"/>
          </p:cNvCxnSpPr>
          <p:nvPr/>
        </p:nvCxnSpPr>
        <p:spPr>
          <a:xfrm>
            <a:off x="6378025" y="1529275"/>
            <a:ext cx="471900" cy="0"/>
          </a:xfrm>
          <a:prstGeom prst="straightConnector1">
            <a:avLst/>
          </a:prstGeom>
          <a:noFill/>
          <a:ln cap="flat" cmpd="sng" w="9525">
            <a:solidFill>
              <a:srgbClr val="B45F06"/>
            </a:solidFill>
            <a:prstDash val="solid"/>
            <a:round/>
            <a:headEnd len="sm" w="sm" type="none"/>
            <a:tailEnd len="med" w="med" type="triangle"/>
          </a:ln>
        </p:spPr>
      </p:cxnSp>
      <p:sp>
        <p:nvSpPr>
          <p:cNvPr id="194" name="Google Shape;194;p12"/>
          <p:cNvSpPr txBox="1"/>
          <p:nvPr/>
        </p:nvSpPr>
        <p:spPr>
          <a:xfrm>
            <a:off x="54367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Profile Generation</a:t>
            </a:r>
            <a:endParaRPr b="1" i="0" sz="1600" u="none" cap="none" strike="noStrike">
              <a:solidFill>
                <a:srgbClr val="B45F06"/>
              </a:solidFill>
              <a:latin typeface="Lato"/>
              <a:ea typeface="Lato"/>
              <a:cs typeface="Lato"/>
              <a:sym typeface="Lato"/>
            </a:endParaRPr>
          </a:p>
        </p:txBody>
      </p:sp>
      <p:sp>
        <p:nvSpPr>
          <p:cNvPr id="195" name="Google Shape;195;p12"/>
          <p:cNvSpPr txBox="1"/>
          <p:nvPr/>
        </p:nvSpPr>
        <p:spPr>
          <a:xfrm>
            <a:off x="2573588" y="1044475"/>
            <a:ext cx="1774500" cy="969600"/>
          </a:xfrm>
          <a:prstGeom prst="rect">
            <a:avLst/>
          </a:prstGeom>
          <a:solidFill>
            <a:srgbClr val="FBFFE6"/>
          </a:solid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B45F06"/>
                </a:solidFill>
                <a:latin typeface="Lato"/>
                <a:ea typeface="Lato"/>
                <a:cs typeface="Lato"/>
                <a:sym typeface="Lato"/>
              </a:rPr>
              <a:t>Donation Choice Generation</a:t>
            </a:r>
            <a:endParaRPr b="1" i="0" sz="1700" u="none" cap="none" strike="noStrike">
              <a:solidFill>
                <a:srgbClr val="B45F06"/>
              </a:solidFill>
              <a:latin typeface="Lato"/>
              <a:ea typeface="Lato"/>
              <a:cs typeface="Lato"/>
              <a:sym typeface="Lato"/>
            </a:endParaRPr>
          </a:p>
        </p:txBody>
      </p:sp>
      <p:sp>
        <p:nvSpPr>
          <p:cNvPr id="197" name="Google Shape;197;p12"/>
          <p:cNvSpPr txBox="1"/>
          <p:nvPr/>
        </p:nvSpPr>
        <p:spPr>
          <a:xfrm>
            <a:off x="482012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Prompt Generation</a:t>
            </a:r>
            <a:endParaRPr b="1" i="0" sz="1600" u="none" cap="none" strike="noStrike">
              <a:solidFill>
                <a:srgbClr val="B45F06"/>
              </a:solidFill>
              <a:latin typeface="Lato"/>
              <a:ea typeface="Lato"/>
              <a:cs typeface="Lato"/>
              <a:sym typeface="Lato"/>
            </a:endParaRPr>
          </a:p>
        </p:txBody>
      </p:sp>
      <p:sp>
        <p:nvSpPr>
          <p:cNvPr id="199" name="Google Shape;199;p12"/>
          <p:cNvSpPr txBox="1"/>
          <p:nvPr/>
        </p:nvSpPr>
        <p:spPr>
          <a:xfrm>
            <a:off x="6850050" y="1190725"/>
            <a:ext cx="1297800" cy="6771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9900FF"/>
                </a:solidFill>
                <a:latin typeface="Lato"/>
                <a:ea typeface="Lato"/>
                <a:cs typeface="Lato"/>
                <a:sym typeface="Lato"/>
              </a:rPr>
              <a:t>LLM</a:t>
            </a:r>
            <a:endParaRPr b="1" i="0" sz="1600" u="none" cap="none" strike="noStrike">
              <a:solidFill>
                <a:srgbClr val="9900FF"/>
              </a:solidFill>
              <a:latin typeface="Lato"/>
              <a:ea typeface="Lato"/>
              <a:cs typeface="Lato"/>
              <a:sym typeface="Lato"/>
            </a:endParaRPr>
          </a:p>
        </p:txBody>
      </p:sp>
      <p:sp>
        <p:nvSpPr>
          <p:cNvPr id="200" name="Google Shape;200;p12"/>
          <p:cNvSpPr txBox="1"/>
          <p:nvPr/>
        </p:nvSpPr>
        <p:spPr>
          <a:xfrm>
            <a:off x="6782800" y="3306225"/>
            <a:ext cx="1557900" cy="4311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900FF"/>
                </a:solidFill>
                <a:latin typeface="Lato"/>
                <a:ea typeface="Lato"/>
                <a:cs typeface="Lato"/>
                <a:sym typeface="Lato"/>
              </a:rPr>
              <a:t>LLM Answer</a:t>
            </a:r>
            <a:endParaRPr b="1" i="0" sz="1600" u="none" cap="none" strike="noStrike">
              <a:solidFill>
                <a:srgbClr val="9900FF"/>
              </a:solidFill>
              <a:latin typeface="Lato"/>
              <a:ea typeface="Lato"/>
              <a:cs typeface="Lato"/>
              <a:sym typeface="Lato"/>
            </a:endParaRPr>
          </a:p>
        </p:txBody>
      </p:sp>
      <p:sp>
        <p:nvSpPr>
          <p:cNvPr id="201" name="Google Shape;201;p12"/>
          <p:cNvSpPr txBox="1"/>
          <p:nvPr/>
        </p:nvSpPr>
        <p:spPr>
          <a:xfrm>
            <a:off x="48586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Post Process</a:t>
            </a:r>
            <a:endParaRPr b="1" i="0" sz="1600" u="none" cap="none" strike="noStrike">
              <a:solidFill>
                <a:srgbClr val="38761D"/>
              </a:solidFill>
              <a:latin typeface="Lato"/>
              <a:ea typeface="Lato"/>
              <a:cs typeface="Lato"/>
              <a:sym typeface="Lato"/>
            </a:endParaRPr>
          </a:p>
        </p:txBody>
      </p:sp>
      <p:sp>
        <p:nvSpPr>
          <p:cNvPr id="202" name="Google Shape;202;p12"/>
          <p:cNvSpPr txBox="1"/>
          <p:nvPr/>
        </p:nvSpPr>
        <p:spPr>
          <a:xfrm>
            <a:off x="29344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LLM Choice</a:t>
            </a:r>
            <a:endParaRPr b="1" i="0" sz="1600" u="none" cap="none" strike="noStrike">
              <a:solidFill>
                <a:srgbClr val="38761D"/>
              </a:solidFill>
              <a:latin typeface="Lato"/>
              <a:ea typeface="Lato"/>
              <a:cs typeface="Lato"/>
              <a:sym typeface="Lato"/>
            </a:endParaRPr>
          </a:p>
        </p:txBody>
      </p:sp>
      <p:sp>
        <p:nvSpPr>
          <p:cNvPr id="203" name="Google Shape;203;p12"/>
          <p:cNvSpPr txBox="1"/>
          <p:nvPr/>
        </p:nvSpPr>
        <p:spPr>
          <a:xfrm>
            <a:off x="664900" y="3306225"/>
            <a:ext cx="17745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Result Analysis</a:t>
            </a:r>
            <a:endParaRPr b="1" i="0" sz="1600" u="none" cap="none" strike="noStrike">
              <a:solidFill>
                <a:srgbClr val="38761D"/>
              </a:solidFill>
              <a:latin typeface="Lato"/>
              <a:ea typeface="Lato"/>
              <a:cs typeface="Lato"/>
              <a:sym typeface="Lato"/>
            </a:endParaRPr>
          </a:p>
        </p:txBody>
      </p:sp>
      <p:cxnSp>
        <p:nvCxnSpPr>
          <p:cNvPr id="204" name="Google Shape;204;p12"/>
          <p:cNvCxnSpPr/>
          <p:nvPr/>
        </p:nvCxnSpPr>
        <p:spPr>
          <a:xfrm flipH="1">
            <a:off x="7534656" y="2499623"/>
            <a:ext cx="2400" cy="806700"/>
          </a:xfrm>
          <a:prstGeom prst="straightConnector1">
            <a:avLst/>
          </a:prstGeom>
          <a:noFill/>
          <a:ln cap="flat" cmpd="sng" w="9525">
            <a:solidFill>
              <a:srgbClr val="B45F06"/>
            </a:solidFill>
            <a:prstDash val="solid"/>
            <a:round/>
            <a:headEnd len="sm" w="sm" type="none"/>
            <a:tailEnd len="med" w="med" type="triangle"/>
          </a:ln>
        </p:spPr>
      </p:cxnSp>
      <p:cxnSp>
        <p:nvCxnSpPr>
          <p:cNvPr id="205" name="Google Shape;205;p12"/>
          <p:cNvCxnSpPr>
            <a:stCxn id="200" idx="1"/>
            <a:endCxn id="201" idx="3"/>
          </p:cNvCxnSpPr>
          <p:nvPr/>
        </p:nvCxnSpPr>
        <p:spPr>
          <a:xfrm rot="10800000">
            <a:off x="64165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206" name="Google Shape;206;p12"/>
          <p:cNvCxnSpPr>
            <a:stCxn id="201" idx="1"/>
            <a:endCxn id="202" idx="3"/>
          </p:cNvCxnSpPr>
          <p:nvPr/>
        </p:nvCxnSpPr>
        <p:spPr>
          <a:xfrm rot="10800000">
            <a:off x="44923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207" name="Google Shape;207;p12"/>
          <p:cNvCxnSpPr>
            <a:stCxn id="202" idx="1"/>
            <a:endCxn id="203" idx="3"/>
          </p:cNvCxnSpPr>
          <p:nvPr/>
        </p:nvCxnSpPr>
        <p:spPr>
          <a:xfrm rot="10800000">
            <a:off x="2439400" y="3521775"/>
            <a:ext cx="495000" cy="0"/>
          </a:xfrm>
          <a:prstGeom prst="straightConnector1">
            <a:avLst/>
          </a:prstGeom>
          <a:noFill/>
          <a:ln cap="flat" cmpd="sng" w="9525">
            <a:solidFill>
              <a:srgbClr val="B45F06"/>
            </a:solidFill>
            <a:prstDash val="solid"/>
            <a:round/>
            <a:headEnd len="sm" w="sm" type="none"/>
            <a:tailEnd len="med" w="med" type="triangle"/>
          </a:ln>
        </p:spPr>
      </p:cxnSp>
      <p:pic>
        <p:nvPicPr>
          <p:cNvPr id="208" name="Google Shape;208;p12"/>
          <p:cNvPicPr preferRelativeResize="0"/>
          <p:nvPr/>
        </p:nvPicPr>
        <p:blipFill rotWithShape="1">
          <a:blip r:embed="rId3">
            <a:alphaModFix/>
          </a:blip>
          <a:srcRect b="0" l="0" r="0" t="0"/>
          <a:stretch/>
        </p:blipFill>
        <p:spPr>
          <a:xfrm>
            <a:off x="1014832" y="1867825"/>
            <a:ext cx="615587" cy="615601"/>
          </a:xfrm>
          <a:prstGeom prst="rect">
            <a:avLst/>
          </a:prstGeom>
          <a:noFill/>
          <a:ln>
            <a:noFill/>
          </a:ln>
        </p:spPr>
      </p:pic>
      <p:pic>
        <p:nvPicPr>
          <p:cNvPr id="209" name="Google Shape;209;p12"/>
          <p:cNvPicPr preferRelativeResize="0"/>
          <p:nvPr/>
        </p:nvPicPr>
        <p:blipFill rotWithShape="1">
          <a:blip r:embed="rId4">
            <a:alphaModFix/>
          </a:blip>
          <a:srcRect b="0" l="0" r="0" t="0"/>
          <a:stretch/>
        </p:blipFill>
        <p:spPr>
          <a:xfrm>
            <a:off x="3154533" y="2044563"/>
            <a:ext cx="612648" cy="566927"/>
          </a:xfrm>
          <a:prstGeom prst="rect">
            <a:avLst/>
          </a:prstGeom>
          <a:noFill/>
          <a:ln>
            <a:noFill/>
          </a:ln>
        </p:spPr>
      </p:pic>
      <p:pic>
        <p:nvPicPr>
          <p:cNvPr id="210" name="Google Shape;210;p12"/>
          <p:cNvPicPr preferRelativeResize="0"/>
          <p:nvPr/>
        </p:nvPicPr>
        <p:blipFill rotWithShape="1">
          <a:blip r:embed="rId5">
            <a:alphaModFix/>
          </a:blip>
          <a:srcRect b="9961" l="5919" r="6104" t="9438"/>
          <a:stretch/>
        </p:blipFill>
        <p:spPr>
          <a:xfrm>
            <a:off x="5273300" y="1892175"/>
            <a:ext cx="612647" cy="612647"/>
          </a:xfrm>
          <a:prstGeom prst="rect">
            <a:avLst/>
          </a:prstGeom>
          <a:noFill/>
          <a:ln>
            <a:noFill/>
          </a:ln>
        </p:spPr>
      </p:pic>
      <p:pic>
        <p:nvPicPr>
          <p:cNvPr id="211" name="Google Shape;211;p12"/>
          <p:cNvPicPr preferRelativeResize="0"/>
          <p:nvPr/>
        </p:nvPicPr>
        <p:blipFill rotWithShape="1">
          <a:blip r:embed="rId6">
            <a:alphaModFix/>
          </a:blip>
          <a:srcRect b="12040" l="3937" r="5309" t="4861"/>
          <a:stretch/>
        </p:blipFill>
        <p:spPr>
          <a:xfrm>
            <a:off x="7257700" y="1886975"/>
            <a:ext cx="612648" cy="612648"/>
          </a:xfrm>
          <a:prstGeom prst="rect">
            <a:avLst/>
          </a:prstGeom>
          <a:noFill/>
          <a:ln>
            <a:noFill/>
          </a:ln>
        </p:spPr>
      </p:pic>
      <p:pic>
        <p:nvPicPr>
          <p:cNvPr id="212" name="Google Shape;212;p12"/>
          <p:cNvPicPr preferRelativeResize="0"/>
          <p:nvPr/>
        </p:nvPicPr>
        <p:blipFill rotWithShape="1">
          <a:blip r:embed="rId7">
            <a:alphaModFix/>
          </a:blip>
          <a:srcRect b="0" l="0" r="0" t="0"/>
          <a:stretch/>
        </p:blipFill>
        <p:spPr>
          <a:xfrm>
            <a:off x="7236825" y="3817225"/>
            <a:ext cx="612648" cy="612648"/>
          </a:xfrm>
          <a:prstGeom prst="rect">
            <a:avLst/>
          </a:prstGeom>
          <a:noFill/>
          <a:ln>
            <a:noFill/>
          </a:ln>
        </p:spPr>
      </p:pic>
      <p:pic>
        <p:nvPicPr>
          <p:cNvPr id="213" name="Google Shape;213;p12"/>
          <p:cNvPicPr preferRelativeResize="0"/>
          <p:nvPr/>
        </p:nvPicPr>
        <p:blipFill rotWithShape="1">
          <a:blip r:embed="rId8">
            <a:alphaModFix/>
          </a:blip>
          <a:srcRect b="16618" l="17998" r="18220" t="17999"/>
          <a:stretch/>
        </p:blipFill>
        <p:spPr>
          <a:xfrm>
            <a:off x="5331225" y="3817225"/>
            <a:ext cx="612648" cy="612648"/>
          </a:xfrm>
          <a:prstGeom prst="rect">
            <a:avLst/>
          </a:prstGeom>
          <a:noFill/>
          <a:ln>
            <a:noFill/>
          </a:ln>
        </p:spPr>
      </p:pic>
      <p:pic>
        <p:nvPicPr>
          <p:cNvPr id="214" name="Google Shape;214;p12"/>
          <p:cNvPicPr preferRelativeResize="0"/>
          <p:nvPr/>
        </p:nvPicPr>
        <p:blipFill rotWithShape="1">
          <a:blip r:embed="rId9">
            <a:alphaModFix/>
          </a:blip>
          <a:srcRect b="13072" l="14363" r="12871" t="12940"/>
          <a:stretch/>
        </p:blipFill>
        <p:spPr>
          <a:xfrm>
            <a:off x="3313700" y="3817225"/>
            <a:ext cx="612648" cy="612648"/>
          </a:xfrm>
          <a:prstGeom prst="rect">
            <a:avLst/>
          </a:prstGeom>
          <a:noFill/>
          <a:ln>
            <a:noFill/>
          </a:ln>
        </p:spPr>
      </p:pic>
      <p:pic>
        <p:nvPicPr>
          <p:cNvPr id="215" name="Google Shape;215;p12"/>
          <p:cNvPicPr preferRelativeResize="0"/>
          <p:nvPr/>
        </p:nvPicPr>
        <p:blipFill rotWithShape="1">
          <a:blip r:embed="rId10">
            <a:alphaModFix/>
          </a:blip>
          <a:srcRect b="0" l="0" r="0" t="0"/>
          <a:stretch/>
        </p:blipFill>
        <p:spPr>
          <a:xfrm>
            <a:off x="1016300" y="3817225"/>
            <a:ext cx="612647" cy="612647"/>
          </a:xfrm>
          <a:prstGeom prst="rect">
            <a:avLst/>
          </a:prstGeom>
          <a:noFill/>
          <a:ln>
            <a:noFill/>
          </a:ln>
        </p:spPr>
      </p:pic>
      <p:sp>
        <p:nvSpPr>
          <p:cNvPr id="216" name="Google Shape;216;p12"/>
          <p:cNvSpPr/>
          <p:nvPr/>
        </p:nvSpPr>
        <p:spPr>
          <a:xfrm>
            <a:off x="2492150" y="975750"/>
            <a:ext cx="1937400" cy="16359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222" name="Google Shape;222;p13"/>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Donation Option Generation</a:t>
            </a:r>
            <a:endParaRPr b="0" i="0" sz="2800" u="none" cap="none" strike="noStrike">
              <a:solidFill>
                <a:srgbClr val="000000"/>
              </a:solidFill>
              <a:latin typeface="Lato"/>
              <a:ea typeface="Lato"/>
              <a:cs typeface="Lato"/>
              <a:sym typeface="Lato"/>
            </a:endParaRPr>
          </a:p>
        </p:txBody>
      </p:sp>
      <p:sp>
        <p:nvSpPr>
          <p:cNvPr id="223" name="Google Shape;223;p13"/>
          <p:cNvSpPr txBox="1"/>
          <p:nvPr/>
        </p:nvSpPr>
        <p:spPr>
          <a:xfrm>
            <a:off x="1280700" y="3198025"/>
            <a:ext cx="6372600" cy="11004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500"/>
              <a:buFont typeface="Arial"/>
              <a:buNone/>
            </a:pPr>
            <a:r>
              <a:rPr b="1" i="0" lang="en" sz="1500" u="none" cap="none" strike="noStrike">
                <a:solidFill>
                  <a:schemeClr val="dk1"/>
                </a:solidFill>
                <a:latin typeface="Lato"/>
                <a:ea typeface="Lato"/>
                <a:cs typeface="Lato"/>
                <a:sym typeface="Lato"/>
              </a:rPr>
              <a:t>WHERE </a:t>
            </a:r>
            <a:r>
              <a:rPr b="0" i="0" lang="en" sz="1500" u="none" cap="none" strike="noStrike">
                <a:solidFill>
                  <a:schemeClr val="dk1"/>
                </a:solidFill>
                <a:latin typeface="Lato"/>
                <a:ea typeface="Lato"/>
                <a:cs typeface="Lato"/>
                <a:sym typeface="Lato"/>
              </a:rPr>
              <a:t>(Geographic Region):</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1200"/>
              </a:spcBef>
              <a:spcAft>
                <a:spcPts val="0"/>
              </a:spcAft>
              <a:buClr>
                <a:schemeClr val="dk1"/>
              </a:buClr>
              <a:buSzPts val="1500"/>
              <a:buFont typeface="Lato"/>
              <a:buChar char="●"/>
            </a:pPr>
            <a:r>
              <a:rPr b="0" i="1" lang="en" sz="1500" u="none" cap="none" strike="noStrike">
                <a:solidFill>
                  <a:schemeClr val="dk1"/>
                </a:solidFill>
                <a:latin typeface="Lato"/>
                <a:ea typeface="Lato"/>
                <a:cs typeface="Lato"/>
                <a:sym typeface="Lato"/>
              </a:rPr>
              <a:t>North//South/Central America, Western/Eastern Europe, North/South/Central Africa, Asia/SouthEast Asia</a:t>
            </a:r>
            <a:endParaRPr b="0" i="0" sz="1500" u="none" cap="none" strike="noStrike">
              <a:solidFill>
                <a:schemeClr val="dk1"/>
              </a:solidFill>
              <a:latin typeface="Lato"/>
              <a:ea typeface="Lato"/>
              <a:cs typeface="Lato"/>
              <a:sym typeface="Lato"/>
            </a:endParaRPr>
          </a:p>
        </p:txBody>
      </p:sp>
      <p:sp>
        <p:nvSpPr>
          <p:cNvPr id="224" name="Google Shape;224;p13"/>
          <p:cNvSpPr txBox="1"/>
          <p:nvPr/>
        </p:nvSpPr>
        <p:spPr>
          <a:xfrm>
            <a:off x="376375" y="974775"/>
            <a:ext cx="3790500" cy="18972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chemeClr val="dk1"/>
                </a:solidFill>
                <a:latin typeface="Lato"/>
                <a:ea typeface="Lato"/>
                <a:cs typeface="Lato"/>
                <a:sym typeface="Lato"/>
              </a:rPr>
              <a:t>WHO (</a:t>
            </a:r>
            <a:r>
              <a:rPr b="0" i="0" lang="en" sz="1500" u="none" cap="none" strike="noStrike">
                <a:solidFill>
                  <a:schemeClr val="dk1"/>
                </a:solidFill>
                <a:latin typeface="Lato"/>
                <a:ea typeface="Lato"/>
                <a:cs typeface="Lato"/>
                <a:sym typeface="Lato"/>
              </a:rPr>
              <a:t>Recipient Characteristics):</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1200"/>
              </a:spcBef>
              <a:spcAft>
                <a:spcPts val="0"/>
              </a:spcAft>
              <a:buClr>
                <a:schemeClr val="dk1"/>
              </a:buClr>
              <a:buSzPts val="1500"/>
              <a:buFont typeface="Arial"/>
              <a:buChar char="●"/>
            </a:pPr>
            <a:r>
              <a:rPr b="0" i="1" lang="en" sz="1500" u="none" cap="none" strike="noStrike">
                <a:solidFill>
                  <a:schemeClr val="dk1"/>
                </a:solidFill>
                <a:latin typeface="Lato"/>
                <a:ea typeface="Lato"/>
                <a:cs typeface="Lato"/>
                <a:sym typeface="Lato"/>
              </a:rPr>
              <a:t>Gender</a:t>
            </a:r>
            <a:r>
              <a:rPr b="0" i="0" lang="en" sz="1500" u="none" cap="none" strike="noStrike">
                <a:solidFill>
                  <a:schemeClr val="dk1"/>
                </a:solidFill>
                <a:latin typeface="Lato"/>
                <a:ea typeface="Lato"/>
                <a:cs typeface="Lato"/>
                <a:sym typeface="Lato"/>
              </a:rPr>
              <a:t>: male / female</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0"/>
              </a:spcBef>
              <a:spcAft>
                <a:spcPts val="0"/>
              </a:spcAft>
              <a:buClr>
                <a:schemeClr val="dk1"/>
              </a:buClr>
              <a:buSzPts val="1500"/>
              <a:buFont typeface="Arial"/>
              <a:buChar char="●"/>
            </a:pPr>
            <a:r>
              <a:rPr b="0" i="1" lang="en" sz="1500" u="none" cap="none" strike="noStrike">
                <a:solidFill>
                  <a:schemeClr val="dk1"/>
                </a:solidFill>
                <a:latin typeface="Lato"/>
                <a:ea typeface="Lato"/>
                <a:cs typeface="Lato"/>
                <a:sym typeface="Lato"/>
              </a:rPr>
              <a:t>Age</a:t>
            </a:r>
            <a:r>
              <a:rPr b="0" i="0" lang="en" sz="1500" u="none" cap="none" strike="noStrike">
                <a:solidFill>
                  <a:schemeClr val="dk1"/>
                </a:solidFill>
                <a:latin typeface="Lato"/>
                <a:ea typeface="Lato"/>
                <a:cs typeface="Lato"/>
                <a:sym typeface="Lato"/>
              </a:rPr>
              <a:t>: child / adult / senior</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0"/>
              </a:spcBef>
              <a:spcAft>
                <a:spcPts val="0"/>
              </a:spcAft>
              <a:buClr>
                <a:schemeClr val="dk1"/>
              </a:buClr>
              <a:buSzPts val="1500"/>
              <a:buFont typeface="Arial"/>
              <a:buChar char="●"/>
            </a:pPr>
            <a:r>
              <a:rPr b="0" i="1" lang="en" sz="1500" u="none" cap="none" strike="noStrike">
                <a:solidFill>
                  <a:schemeClr val="dk1"/>
                </a:solidFill>
                <a:latin typeface="Lato"/>
                <a:ea typeface="Lato"/>
                <a:cs typeface="Lato"/>
                <a:sym typeface="Lato"/>
              </a:rPr>
              <a:t>Identifiability</a:t>
            </a:r>
            <a:r>
              <a:rPr b="0" i="0" lang="en" sz="1500" u="none" cap="none" strike="noStrike">
                <a:solidFill>
                  <a:schemeClr val="dk1"/>
                </a:solidFill>
                <a:latin typeface="Lato"/>
                <a:ea typeface="Lato"/>
                <a:cs typeface="Lato"/>
                <a:sym typeface="Lato"/>
              </a:rPr>
              <a:t>: named / unnamed</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0"/>
              </a:spcBef>
              <a:spcAft>
                <a:spcPts val="0"/>
              </a:spcAft>
              <a:buClr>
                <a:schemeClr val="dk1"/>
              </a:buClr>
              <a:buSzPts val="1500"/>
              <a:buFont typeface="Arial"/>
              <a:buChar char="●"/>
            </a:pPr>
            <a:r>
              <a:rPr b="0" i="1" lang="en" sz="1500" u="none" cap="none" strike="noStrike">
                <a:solidFill>
                  <a:schemeClr val="dk1"/>
                </a:solidFill>
                <a:latin typeface="Lato"/>
                <a:ea typeface="Lato"/>
                <a:cs typeface="Lato"/>
                <a:sym typeface="Lato"/>
              </a:rPr>
              <a:t>Relatedness</a:t>
            </a:r>
            <a:r>
              <a:rPr b="0" i="0" lang="en" sz="1500" u="none" cap="none" strike="noStrike">
                <a:solidFill>
                  <a:schemeClr val="dk1"/>
                </a:solidFill>
                <a:latin typeface="Lato"/>
                <a:ea typeface="Lato"/>
                <a:cs typeface="Lato"/>
                <a:sym typeface="Lato"/>
              </a:rPr>
              <a:t>: self / relative / stranger</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0"/>
              </a:spcBef>
              <a:spcAft>
                <a:spcPts val="0"/>
              </a:spcAft>
              <a:buClr>
                <a:schemeClr val="dk1"/>
              </a:buClr>
              <a:buSzPts val="1500"/>
              <a:buFont typeface="Arial"/>
              <a:buChar char="●"/>
            </a:pPr>
            <a:r>
              <a:rPr b="0" i="1" lang="en" sz="1500" u="none" cap="none" strike="noStrike">
                <a:solidFill>
                  <a:schemeClr val="dk1"/>
                </a:solidFill>
                <a:latin typeface="Lato"/>
                <a:ea typeface="Lato"/>
                <a:cs typeface="Lato"/>
                <a:sym typeface="Lato"/>
              </a:rPr>
              <a:t>Number of Recipients</a:t>
            </a:r>
            <a:r>
              <a:rPr b="0" i="0" lang="en" sz="1500" u="none" cap="none" strike="noStrike">
                <a:solidFill>
                  <a:schemeClr val="dk1"/>
                </a:solidFill>
                <a:latin typeface="Lato"/>
                <a:ea typeface="Lato"/>
                <a:cs typeface="Lato"/>
                <a:sym typeface="Lato"/>
              </a:rPr>
              <a:t>: 1–300</a:t>
            </a:r>
            <a:endParaRPr b="0" i="0" sz="1500" u="none" cap="none" strike="noStrike">
              <a:solidFill>
                <a:srgbClr val="000000"/>
              </a:solidFill>
              <a:latin typeface="Arial"/>
              <a:ea typeface="Arial"/>
              <a:cs typeface="Arial"/>
              <a:sym typeface="Arial"/>
            </a:endParaRPr>
          </a:p>
        </p:txBody>
      </p:sp>
      <p:sp>
        <p:nvSpPr>
          <p:cNvPr id="225" name="Google Shape;225;p13"/>
          <p:cNvSpPr txBox="1"/>
          <p:nvPr/>
        </p:nvSpPr>
        <p:spPr>
          <a:xfrm>
            <a:off x="4281000" y="1127175"/>
            <a:ext cx="4500600" cy="1631700"/>
          </a:xfrm>
          <a:prstGeom prst="rect">
            <a:avLst/>
          </a:prstGeom>
          <a:noFill/>
          <a:ln cap="flat" cmpd="sng" w="19050">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500"/>
              <a:buFont typeface="Arial"/>
              <a:buNone/>
            </a:pPr>
            <a:r>
              <a:rPr b="1" i="0" lang="en" sz="1500" u="none" cap="none" strike="noStrike">
                <a:solidFill>
                  <a:schemeClr val="dk1"/>
                </a:solidFill>
                <a:latin typeface="Lato"/>
                <a:ea typeface="Lato"/>
                <a:cs typeface="Lato"/>
                <a:sym typeface="Lato"/>
              </a:rPr>
              <a:t>WHAT </a:t>
            </a:r>
            <a:r>
              <a:rPr b="0" i="0" lang="en" sz="1500" u="none" cap="none" strike="noStrike">
                <a:solidFill>
                  <a:schemeClr val="dk1"/>
                </a:solidFill>
                <a:latin typeface="Lato"/>
                <a:ea typeface="Lato"/>
                <a:cs typeface="Lato"/>
                <a:sym typeface="Lato"/>
              </a:rPr>
              <a:t>(Nature of the Donation):</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1200"/>
              </a:spcBef>
              <a:spcAft>
                <a:spcPts val="0"/>
              </a:spcAft>
              <a:buClr>
                <a:schemeClr val="dk1"/>
              </a:buClr>
              <a:buSzPts val="1500"/>
              <a:buFont typeface="Arial"/>
              <a:buChar char="●"/>
            </a:pPr>
            <a:r>
              <a:rPr b="0" i="1" lang="en" sz="1500" u="none" cap="none" strike="noStrike">
                <a:solidFill>
                  <a:schemeClr val="dk1"/>
                </a:solidFill>
                <a:latin typeface="Lato"/>
                <a:ea typeface="Lato"/>
                <a:cs typeface="Lato"/>
                <a:sym typeface="Lato"/>
              </a:rPr>
              <a:t>Cause:</a:t>
            </a:r>
            <a:r>
              <a:rPr b="0" i="0" lang="en" sz="1500" u="none" cap="none" strike="noStrike">
                <a:solidFill>
                  <a:schemeClr val="dk1"/>
                </a:solidFill>
                <a:latin typeface="Lato"/>
                <a:ea typeface="Lato"/>
                <a:cs typeface="Lato"/>
                <a:sym typeface="Lato"/>
              </a:rPr>
              <a:t> nutritious meals, medication, clean water, assault victim support</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0"/>
              </a:spcBef>
              <a:spcAft>
                <a:spcPts val="0"/>
              </a:spcAft>
              <a:buClr>
                <a:schemeClr val="dk1"/>
              </a:buClr>
              <a:buSzPts val="1500"/>
              <a:buFont typeface="Arial"/>
              <a:buChar char="●"/>
            </a:pPr>
            <a:r>
              <a:rPr b="0" i="1" lang="en" sz="1500" u="none" cap="none" strike="noStrike">
                <a:solidFill>
                  <a:schemeClr val="dk1"/>
                </a:solidFill>
                <a:latin typeface="Lato"/>
                <a:ea typeface="Lato"/>
                <a:cs typeface="Lato"/>
                <a:sym typeface="Lato"/>
              </a:rPr>
              <a:t>Brand Recognition:</a:t>
            </a:r>
            <a:r>
              <a:rPr b="0" i="0" lang="en" sz="1500" u="none" cap="none" strike="noStrike">
                <a:solidFill>
                  <a:schemeClr val="dk1"/>
                </a:solidFill>
                <a:latin typeface="Lato"/>
                <a:ea typeface="Lato"/>
                <a:cs typeface="Lato"/>
                <a:sym typeface="Lato"/>
              </a:rPr>
              <a:t> unnamed, low-recognition, high-recognition</a:t>
            </a:r>
            <a:endParaRPr b="0" i="0" sz="1500" u="none" cap="none" strike="noStrike">
              <a:solidFill>
                <a:srgbClr val="000000"/>
              </a:solidFill>
              <a:latin typeface="Arial"/>
              <a:ea typeface="Arial"/>
              <a:cs typeface="Arial"/>
              <a:sym typeface="Arial"/>
            </a:endParaRPr>
          </a:p>
        </p:txBody>
      </p:sp>
      <p:sp>
        <p:nvSpPr>
          <p:cNvPr id="226" name="Google Shape;226;p13"/>
          <p:cNvSpPr txBox="1"/>
          <p:nvPr/>
        </p:nvSpPr>
        <p:spPr>
          <a:xfrm>
            <a:off x="557550" y="4502300"/>
            <a:ext cx="80289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900FF"/>
                </a:solidFill>
                <a:latin typeface="Lato"/>
                <a:ea typeface="Lato"/>
                <a:cs typeface="Lato"/>
                <a:sym typeface="Lato"/>
              </a:rPr>
              <a:t>1000 Choices are generated</a:t>
            </a:r>
            <a:endParaRPr b="1" i="0" sz="1600" u="none" cap="none" strike="noStrike">
              <a:solidFill>
                <a:srgbClr val="9900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232" name="Google Shape;232;p14"/>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Proposed Methodology</a:t>
            </a:r>
            <a:endParaRPr b="0" i="0" sz="2800" u="none" cap="none" strike="noStrike">
              <a:solidFill>
                <a:srgbClr val="000000"/>
              </a:solidFill>
              <a:latin typeface="Lato"/>
              <a:ea typeface="Lato"/>
              <a:cs typeface="Lato"/>
              <a:sym typeface="Lato"/>
            </a:endParaRPr>
          </a:p>
        </p:txBody>
      </p:sp>
      <p:cxnSp>
        <p:nvCxnSpPr>
          <p:cNvPr id="233" name="Google Shape;233;p14"/>
          <p:cNvCxnSpPr>
            <a:stCxn id="234" idx="3"/>
            <a:endCxn id="235" idx="1"/>
          </p:cNvCxnSpPr>
          <p:nvPr/>
        </p:nvCxnSpPr>
        <p:spPr>
          <a:xfrm>
            <a:off x="2101575"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236" name="Google Shape;236;p14"/>
          <p:cNvCxnSpPr>
            <a:stCxn id="235" idx="3"/>
            <a:endCxn id="237" idx="1"/>
          </p:cNvCxnSpPr>
          <p:nvPr/>
        </p:nvCxnSpPr>
        <p:spPr>
          <a:xfrm>
            <a:off x="4348088"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238" name="Google Shape;238;p14"/>
          <p:cNvCxnSpPr>
            <a:stCxn id="237" idx="3"/>
            <a:endCxn id="239" idx="1"/>
          </p:cNvCxnSpPr>
          <p:nvPr/>
        </p:nvCxnSpPr>
        <p:spPr>
          <a:xfrm>
            <a:off x="6378025" y="1529275"/>
            <a:ext cx="471900" cy="0"/>
          </a:xfrm>
          <a:prstGeom prst="straightConnector1">
            <a:avLst/>
          </a:prstGeom>
          <a:noFill/>
          <a:ln cap="flat" cmpd="sng" w="9525">
            <a:solidFill>
              <a:srgbClr val="B45F06"/>
            </a:solidFill>
            <a:prstDash val="solid"/>
            <a:round/>
            <a:headEnd len="sm" w="sm" type="none"/>
            <a:tailEnd len="med" w="med" type="triangle"/>
          </a:ln>
        </p:spPr>
      </p:cxnSp>
      <p:sp>
        <p:nvSpPr>
          <p:cNvPr id="234" name="Google Shape;234;p14"/>
          <p:cNvSpPr txBox="1"/>
          <p:nvPr/>
        </p:nvSpPr>
        <p:spPr>
          <a:xfrm>
            <a:off x="54367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Profile Generation</a:t>
            </a:r>
            <a:endParaRPr b="1" i="0" sz="1600" u="none" cap="none" strike="noStrike">
              <a:solidFill>
                <a:srgbClr val="B45F06"/>
              </a:solidFill>
              <a:latin typeface="Lato"/>
              <a:ea typeface="Lato"/>
              <a:cs typeface="Lato"/>
              <a:sym typeface="Lato"/>
            </a:endParaRPr>
          </a:p>
        </p:txBody>
      </p:sp>
      <p:sp>
        <p:nvSpPr>
          <p:cNvPr id="235" name="Google Shape;235;p14"/>
          <p:cNvSpPr txBox="1"/>
          <p:nvPr/>
        </p:nvSpPr>
        <p:spPr>
          <a:xfrm>
            <a:off x="2573588" y="1190725"/>
            <a:ext cx="17745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Donation Choice Generation</a:t>
            </a:r>
            <a:endParaRPr b="1" i="0" sz="1600" u="none" cap="none" strike="noStrike">
              <a:solidFill>
                <a:srgbClr val="B45F06"/>
              </a:solidFill>
              <a:latin typeface="Lato"/>
              <a:ea typeface="Lato"/>
              <a:cs typeface="Lato"/>
              <a:sym typeface="Lato"/>
            </a:endParaRPr>
          </a:p>
        </p:txBody>
      </p:sp>
      <p:sp>
        <p:nvSpPr>
          <p:cNvPr id="237" name="Google Shape;237;p14"/>
          <p:cNvSpPr txBox="1"/>
          <p:nvPr/>
        </p:nvSpPr>
        <p:spPr>
          <a:xfrm>
            <a:off x="4820125" y="1144525"/>
            <a:ext cx="1557900" cy="769500"/>
          </a:xfrm>
          <a:prstGeom prst="rect">
            <a:avLst/>
          </a:prstGeom>
          <a:solidFill>
            <a:srgbClr val="FBFFE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B45F06"/>
                </a:solidFill>
                <a:latin typeface="Lato"/>
                <a:ea typeface="Lato"/>
                <a:cs typeface="Lato"/>
                <a:sym typeface="Lato"/>
              </a:rPr>
              <a:t>Prompt Generation</a:t>
            </a:r>
            <a:endParaRPr b="1" i="0" sz="1900" u="none" cap="none" strike="noStrike">
              <a:solidFill>
                <a:srgbClr val="B45F06"/>
              </a:solidFill>
              <a:latin typeface="Lato"/>
              <a:ea typeface="Lato"/>
              <a:cs typeface="Lato"/>
              <a:sym typeface="Lato"/>
            </a:endParaRPr>
          </a:p>
        </p:txBody>
      </p:sp>
      <p:sp>
        <p:nvSpPr>
          <p:cNvPr id="239" name="Google Shape;239;p14"/>
          <p:cNvSpPr txBox="1"/>
          <p:nvPr/>
        </p:nvSpPr>
        <p:spPr>
          <a:xfrm>
            <a:off x="6850050" y="1190725"/>
            <a:ext cx="1297800" cy="6771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9900FF"/>
                </a:solidFill>
                <a:latin typeface="Lato"/>
                <a:ea typeface="Lato"/>
                <a:cs typeface="Lato"/>
                <a:sym typeface="Lato"/>
              </a:rPr>
              <a:t>LLM</a:t>
            </a:r>
            <a:endParaRPr b="1" i="0" sz="1600" u="none" cap="none" strike="noStrike">
              <a:solidFill>
                <a:srgbClr val="9900FF"/>
              </a:solidFill>
              <a:latin typeface="Lato"/>
              <a:ea typeface="Lato"/>
              <a:cs typeface="Lato"/>
              <a:sym typeface="Lato"/>
            </a:endParaRPr>
          </a:p>
        </p:txBody>
      </p:sp>
      <p:sp>
        <p:nvSpPr>
          <p:cNvPr id="240" name="Google Shape;240;p14"/>
          <p:cNvSpPr txBox="1"/>
          <p:nvPr/>
        </p:nvSpPr>
        <p:spPr>
          <a:xfrm>
            <a:off x="6782800" y="3306225"/>
            <a:ext cx="1557900" cy="4311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900FF"/>
                </a:solidFill>
                <a:latin typeface="Lato"/>
                <a:ea typeface="Lato"/>
                <a:cs typeface="Lato"/>
                <a:sym typeface="Lato"/>
              </a:rPr>
              <a:t>LLM Answer</a:t>
            </a:r>
            <a:endParaRPr b="1" i="0" sz="1600" u="none" cap="none" strike="noStrike">
              <a:solidFill>
                <a:srgbClr val="9900FF"/>
              </a:solidFill>
              <a:latin typeface="Lato"/>
              <a:ea typeface="Lato"/>
              <a:cs typeface="Lato"/>
              <a:sym typeface="Lato"/>
            </a:endParaRPr>
          </a:p>
        </p:txBody>
      </p:sp>
      <p:sp>
        <p:nvSpPr>
          <p:cNvPr id="241" name="Google Shape;241;p14"/>
          <p:cNvSpPr txBox="1"/>
          <p:nvPr/>
        </p:nvSpPr>
        <p:spPr>
          <a:xfrm>
            <a:off x="48586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Post Process</a:t>
            </a:r>
            <a:endParaRPr b="1" i="0" sz="1600" u="none" cap="none" strike="noStrike">
              <a:solidFill>
                <a:srgbClr val="38761D"/>
              </a:solidFill>
              <a:latin typeface="Lato"/>
              <a:ea typeface="Lato"/>
              <a:cs typeface="Lato"/>
              <a:sym typeface="Lato"/>
            </a:endParaRPr>
          </a:p>
        </p:txBody>
      </p:sp>
      <p:sp>
        <p:nvSpPr>
          <p:cNvPr id="242" name="Google Shape;242;p14"/>
          <p:cNvSpPr txBox="1"/>
          <p:nvPr/>
        </p:nvSpPr>
        <p:spPr>
          <a:xfrm>
            <a:off x="29344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LLM Choice</a:t>
            </a:r>
            <a:endParaRPr b="1" i="0" sz="1600" u="none" cap="none" strike="noStrike">
              <a:solidFill>
                <a:srgbClr val="38761D"/>
              </a:solidFill>
              <a:latin typeface="Lato"/>
              <a:ea typeface="Lato"/>
              <a:cs typeface="Lato"/>
              <a:sym typeface="Lato"/>
            </a:endParaRPr>
          </a:p>
        </p:txBody>
      </p:sp>
      <p:sp>
        <p:nvSpPr>
          <p:cNvPr id="243" name="Google Shape;243;p14"/>
          <p:cNvSpPr txBox="1"/>
          <p:nvPr/>
        </p:nvSpPr>
        <p:spPr>
          <a:xfrm>
            <a:off x="664900" y="3306225"/>
            <a:ext cx="17745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Result Analysis</a:t>
            </a:r>
            <a:endParaRPr b="1" i="0" sz="1600" u="none" cap="none" strike="noStrike">
              <a:solidFill>
                <a:srgbClr val="38761D"/>
              </a:solidFill>
              <a:latin typeface="Lato"/>
              <a:ea typeface="Lato"/>
              <a:cs typeface="Lato"/>
              <a:sym typeface="Lato"/>
            </a:endParaRPr>
          </a:p>
        </p:txBody>
      </p:sp>
      <p:cxnSp>
        <p:nvCxnSpPr>
          <p:cNvPr id="244" name="Google Shape;244;p14"/>
          <p:cNvCxnSpPr/>
          <p:nvPr/>
        </p:nvCxnSpPr>
        <p:spPr>
          <a:xfrm flipH="1">
            <a:off x="7534656" y="2499623"/>
            <a:ext cx="2400" cy="806700"/>
          </a:xfrm>
          <a:prstGeom prst="straightConnector1">
            <a:avLst/>
          </a:prstGeom>
          <a:noFill/>
          <a:ln cap="flat" cmpd="sng" w="9525">
            <a:solidFill>
              <a:srgbClr val="B45F06"/>
            </a:solidFill>
            <a:prstDash val="solid"/>
            <a:round/>
            <a:headEnd len="sm" w="sm" type="none"/>
            <a:tailEnd len="med" w="med" type="triangle"/>
          </a:ln>
        </p:spPr>
      </p:cxnSp>
      <p:cxnSp>
        <p:nvCxnSpPr>
          <p:cNvPr id="245" name="Google Shape;245;p14"/>
          <p:cNvCxnSpPr>
            <a:stCxn id="240" idx="1"/>
            <a:endCxn id="241" idx="3"/>
          </p:cNvCxnSpPr>
          <p:nvPr/>
        </p:nvCxnSpPr>
        <p:spPr>
          <a:xfrm rot="10800000">
            <a:off x="64165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246" name="Google Shape;246;p14"/>
          <p:cNvCxnSpPr>
            <a:stCxn id="241" idx="1"/>
            <a:endCxn id="242" idx="3"/>
          </p:cNvCxnSpPr>
          <p:nvPr/>
        </p:nvCxnSpPr>
        <p:spPr>
          <a:xfrm rot="10800000">
            <a:off x="44923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247" name="Google Shape;247;p14"/>
          <p:cNvCxnSpPr>
            <a:stCxn id="242" idx="1"/>
            <a:endCxn id="243" idx="3"/>
          </p:cNvCxnSpPr>
          <p:nvPr/>
        </p:nvCxnSpPr>
        <p:spPr>
          <a:xfrm rot="10800000">
            <a:off x="2439400" y="3521775"/>
            <a:ext cx="495000" cy="0"/>
          </a:xfrm>
          <a:prstGeom prst="straightConnector1">
            <a:avLst/>
          </a:prstGeom>
          <a:noFill/>
          <a:ln cap="flat" cmpd="sng" w="9525">
            <a:solidFill>
              <a:srgbClr val="B45F06"/>
            </a:solidFill>
            <a:prstDash val="solid"/>
            <a:round/>
            <a:headEnd len="sm" w="sm" type="none"/>
            <a:tailEnd len="med" w="med" type="triangle"/>
          </a:ln>
        </p:spPr>
      </p:cxnSp>
      <p:pic>
        <p:nvPicPr>
          <p:cNvPr id="248" name="Google Shape;248;p14"/>
          <p:cNvPicPr preferRelativeResize="0"/>
          <p:nvPr/>
        </p:nvPicPr>
        <p:blipFill rotWithShape="1">
          <a:blip r:embed="rId3">
            <a:alphaModFix/>
          </a:blip>
          <a:srcRect b="0" l="0" r="0" t="0"/>
          <a:stretch/>
        </p:blipFill>
        <p:spPr>
          <a:xfrm>
            <a:off x="1014832" y="1867825"/>
            <a:ext cx="615587" cy="615601"/>
          </a:xfrm>
          <a:prstGeom prst="rect">
            <a:avLst/>
          </a:prstGeom>
          <a:noFill/>
          <a:ln>
            <a:noFill/>
          </a:ln>
        </p:spPr>
      </p:pic>
      <p:pic>
        <p:nvPicPr>
          <p:cNvPr id="249" name="Google Shape;249;p14"/>
          <p:cNvPicPr preferRelativeResize="0"/>
          <p:nvPr/>
        </p:nvPicPr>
        <p:blipFill rotWithShape="1">
          <a:blip r:embed="rId4">
            <a:alphaModFix/>
          </a:blip>
          <a:srcRect b="0" l="0" r="0" t="0"/>
          <a:stretch/>
        </p:blipFill>
        <p:spPr>
          <a:xfrm>
            <a:off x="3154533" y="1892163"/>
            <a:ext cx="612648" cy="566927"/>
          </a:xfrm>
          <a:prstGeom prst="rect">
            <a:avLst/>
          </a:prstGeom>
          <a:noFill/>
          <a:ln>
            <a:noFill/>
          </a:ln>
        </p:spPr>
      </p:pic>
      <p:pic>
        <p:nvPicPr>
          <p:cNvPr id="250" name="Google Shape;250;p14"/>
          <p:cNvPicPr preferRelativeResize="0"/>
          <p:nvPr/>
        </p:nvPicPr>
        <p:blipFill rotWithShape="1">
          <a:blip r:embed="rId5">
            <a:alphaModFix/>
          </a:blip>
          <a:srcRect b="9961" l="5919" r="6104" t="9438"/>
          <a:stretch/>
        </p:blipFill>
        <p:spPr>
          <a:xfrm>
            <a:off x="5273300" y="1968375"/>
            <a:ext cx="612647" cy="612647"/>
          </a:xfrm>
          <a:prstGeom prst="rect">
            <a:avLst/>
          </a:prstGeom>
          <a:noFill/>
          <a:ln>
            <a:noFill/>
          </a:ln>
        </p:spPr>
      </p:pic>
      <p:pic>
        <p:nvPicPr>
          <p:cNvPr id="251" name="Google Shape;251;p14"/>
          <p:cNvPicPr preferRelativeResize="0"/>
          <p:nvPr/>
        </p:nvPicPr>
        <p:blipFill rotWithShape="1">
          <a:blip r:embed="rId6">
            <a:alphaModFix/>
          </a:blip>
          <a:srcRect b="12040" l="3937" r="5309" t="4861"/>
          <a:stretch/>
        </p:blipFill>
        <p:spPr>
          <a:xfrm>
            <a:off x="7257700" y="1886975"/>
            <a:ext cx="612648" cy="612648"/>
          </a:xfrm>
          <a:prstGeom prst="rect">
            <a:avLst/>
          </a:prstGeom>
          <a:noFill/>
          <a:ln>
            <a:noFill/>
          </a:ln>
        </p:spPr>
      </p:pic>
      <p:pic>
        <p:nvPicPr>
          <p:cNvPr id="252" name="Google Shape;252;p14"/>
          <p:cNvPicPr preferRelativeResize="0"/>
          <p:nvPr/>
        </p:nvPicPr>
        <p:blipFill rotWithShape="1">
          <a:blip r:embed="rId7">
            <a:alphaModFix/>
          </a:blip>
          <a:srcRect b="0" l="0" r="0" t="0"/>
          <a:stretch/>
        </p:blipFill>
        <p:spPr>
          <a:xfrm>
            <a:off x="7236825" y="3817225"/>
            <a:ext cx="612648" cy="612648"/>
          </a:xfrm>
          <a:prstGeom prst="rect">
            <a:avLst/>
          </a:prstGeom>
          <a:noFill/>
          <a:ln>
            <a:noFill/>
          </a:ln>
        </p:spPr>
      </p:pic>
      <p:pic>
        <p:nvPicPr>
          <p:cNvPr id="253" name="Google Shape;253;p14"/>
          <p:cNvPicPr preferRelativeResize="0"/>
          <p:nvPr/>
        </p:nvPicPr>
        <p:blipFill rotWithShape="1">
          <a:blip r:embed="rId8">
            <a:alphaModFix/>
          </a:blip>
          <a:srcRect b="16618" l="17998" r="18220" t="17999"/>
          <a:stretch/>
        </p:blipFill>
        <p:spPr>
          <a:xfrm>
            <a:off x="5331225" y="3817225"/>
            <a:ext cx="612648" cy="612648"/>
          </a:xfrm>
          <a:prstGeom prst="rect">
            <a:avLst/>
          </a:prstGeom>
          <a:noFill/>
          <a:ln>
            <a:noFill/>
          </a:ln>
        </p:spPr>
      </p:pic>
      <p:pic>
        <p:nvPicPr>
          <p:cNvPr id="254" name="Google Shape;254;p14"/>
          <p:cNvPicPr preferRelativeResize="0"/>
          <p:nvPr/>
        </p:nvPicPr>
        <p:blipFill rotWithShape="1">
          <a:blip r:embed="rId9">
            <a:alphaModFix/>
          </a:blip>
          <a:srcRect b="13072" l="14363" r="12871" t="12940"/>
          <a:stretch/>
        </p:blipFill>
        <p:spPr>
          <a:xfrm>
            <a:off x="3313700" y="3817225"/>
            <a:ext cx="612648" cy="612648"/>
          </a:xfrm>
          <a:prstGeom prst="rect">
            <a:avLst/>
          </a:prstGeom>
          <a:noFill/>
          <a:ln>
            <a:noFill/>
          </a:ln>
        </p:spPr>
      </p:pic>
      <p:pic>
        <p:nvPicPr>
          <p:cNvPr id="255" name="Google Shape;255;p14"/>
          <p:cNvPicPr preferRelativeResize="0"/>
          <p:nvPr/>
        </p:nvPicPr>
        <p:blipFill rotWithShape="1">
          <a:blip r:embed="rId10">
            <a:alphaModFix/>
          </a:blip>
          <a:srcRect b="0" l="0" r="0" t="0"/>
          <a:stretch/>
        </p:blipFill>
        <p:spPr>
          <a:xfrm>
            <a:off x="1016300" y="3817225"/>
            <a:ext cx="612647" cy="612647"/>
          </a:xfrm>
          <a:prstGeom prst="rect">
            <a:avLst/>
          </a:prstGeom>
          <a:noFill/>
          <a:ln>
            <a:noFill/>
          </a:ln>
        </p:spPr>
      </p:pic>
      <p:sp>
        <p:nvSpPr>
          <p:cNvPr id="256" name="Google Shape;256;p14"/>
          <p:cNvSpPr/>
          <p:nvPr/>
        </p:nvSpPr>
        <p:spPr>
          <a:xfrm>
            <a:off x="4630375" y="1061225"/>
            <a:ext cx="1937400" cy="15960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5"/>
          <p:cNvSpPr txBox="1"/>
          <p:nvPr/>
        </p:nvSpPr>
        <p:spPr>
          <a:xfrm rot="-5400000">
            <a:off x="8330000" y="2169525"/>
            <a:ext cx="1031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Lato"/>
                <a:ea typeface="Lato"/>
                <a:cs typeface="Lato"/>
                <a:sym typeface="Lato"/>
              </a:rPr>
              <a:t>Prompt</a:t>
            </a:r>
            <a:endParaRPr b="0" i="0" sz="1800" u="none" cap="none" strike="noStrike">
              <a:solidFill>
                <a:schemeClr val="dk1"/>
              </a:solidFill>
              <a:latin typeface="Lato"/>
              <a:ea typeface="Lato"/>
              <a:cs typeface="Lato"/>
              <a:sym typeface="Lato"/>
            </a:endParaRPr>
          </a:p>
        </p:txBody>
      </p:sp>
      <p:sp>
        <p:nvSpPr>
          <p:cNvPr id="262" name="Google Shape;2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263" name="Google Shape;263;p15"/>
          <p:cNvSpPr txBox="1"/>
          <p:nvPr/>
        </p:nvSpPr>
        <p:spPr>
          <a:xfrm>
            <a:off x="103550" y="-11970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Prompt Generation</a:t>
            </a:r>
            <a:endParaRPr b="0" i="0" sz="2800" u="none" cap="none" strike="noStrike">
              <a:solidFill>
                <a:srgbClr val="000000"/>
              </a:solidFill>
              <a:latin typeface="Lato"/>
              <a:ea typeface="Lato"/>
              <a:cs typeface="Lato"/>
              <a:sym typeface="Lato"/>
            </a:endParaRPr>
          </a:p>
        </p:txBody>
      </p:sp>
      <p:sp>
        <p:nvSpPr>
          <p:cNvPr id="264" name="Google Shape;264;p15"/>
          <p:cNvSpPr txBox="1"/>
          <p:nvPr/>
        </p:nvSpPr>
        <p:spPr>
          <a:xfrm>
            <a:off x="215600" y="412250"/>
            <a:ext cx="8252700" cy="434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Lato"/>
                <a:ea typeface="Lato"/>
                <a:cs typeface="Lato"/>
                <a:sym typeface="Lato"/>
              </a:rPr>
              <a:t>You are a donor with the following profile:</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Age: </a:t>
            </a:r>
            <a:r>
              <a:rPr b="0" i="1" lang="en" sz="1500" u="none" cap="none" strike="noStrike">
                <a:solidFill>
                  <a:srgbClr val="351C75"/>
                </a:solidFill>
                <a:latin typeface="Lato"/>
                <a:ea typeface="Lato"/>
                <a:cs typeface="Lato"/>
                <a:sym typeface="Lato"/>
              </a:rPr>
              <a:t>[18–75]</a:t>
            </a:r>
            <a:endParaRPr b="0" i="1"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Gender: </a:t>
            </a:r>
            <a:r>
              <a:rPr b="0" i="1" lang="en" sz="1500" u="none" cap="none" strike="noStrike">
                <a:solidFill>
                  <a:srgbClr val="351C75"/>
                </a:solidFill>
                <a:latin typeface="Lato"/>
                <a:ea typeface="Lato"/>
                <a:cs typeface="Lato"/>
                <a:sym typeface="Lato"/>
              </a:rPr>
              <a:t>[Male/Female/Other]</a:t>
            </a:r>
            <a:endParaRPr b="0" i="1"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Income: </a:t>
            </a:r>
            <a:r>
              <a:rPr b="0" i="1" lang="en" sz="1500" u="none" cap="none" strike="noStrike">
                <a:solidFill>
                  <a:srgbClr val="351C75"/>
                </a:solidFill>
                <a:latin typeface="Lato"/>
                <a:ea typeface="Lato"/>
                <a:cs typeface="Lato"/>
                <a:sym typeface="Lato"/>
              </a:rPr>
              <a:t>[$X]</a:t>
            </a:r>
            <a:endParaRPr b="0" i="1"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Education: </a:t>
            </a:r>
            <a:r>
              <a:rPr b="0" i="1" lang="en" sz="1500" u="none" cap="none" strike="noStrike">
                <a:solidFill>
                  <a:srgbClr val="351C75"/>
                </a:solidFill>
                <a:latin typeface="Lato"/>
                <a:ea typeface="Lato"/>
                <a:cs typeface="Lato"/>
                <a:sym typeface="Lato"/>
              </a:rPr>
              <a:t>[e.g., Bachelor’s degree]</a:t>
            </a:r>
            <a:endParaRPr b="0" i="1"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Political leaning:</a:t>
            </a:r>
            <a:r>
              <a:rPr b="0" i="1" lang="en" sz="1500" u="none" cap="none" strike="noStrike">
                <a:solidFill>
                  <a:srgbClr val="351C75"/>
                </a:solidFill>
                <a:latin typeface="Lato"/>
                <a:ea typeface="Lato"/>
                <a:cs typeface="Lato"/>
                <a:sym typeface="Lato"/>
              </a:rPr>
              <a:t> [0–10]</a:t>
            </a:r>
            <a:endParaRPr b="0" i="1"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Religious level: </a:t>
            </a:r>
            <a:r>
              <a:rPr b="0" i="1" lang="en" sz="1500" u="none" cap="none" strike="noStrike">
                <a:solidFill>
                  <a:srgbClr val="351C75"/>
                </a:solidFill>
                <a:latin typeface="Lato"/>
                <a:ea typeface="Lato"/>
                <a:cs typeface="Lato"/>
                <a:sym typeface="Lato"/>
              </a:rPr>
              <a:t>[0–10]</a:t>
            </a:r>
            <a:endParaRPr b="0" i="1"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Donated before: </a:t>
            </a:r>
            <a:r>
              <a:rPr b="0" i="1" lang="en" sz="1500" u="none" cap="none" strike="noStrike">
                <a:solidFill>
                  <a:srgbClr val="351C75"/>
                </a:solidFill>
                <a:latin typeface="Lato"/>
                <a:ea typeface="Lato"/>
                <a:cs typeface="Lato"/>
                <a:sym typeface="Lato"/>
              </a:rPr>
              <a:t>[Yes/No]</a:t>
            </a:r>
            <a:endParaRPr b="0" i="1"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Donation frequency: </a:t>
            </a:r>
            <a:r>
              <a:rPr b="0" i="1" lang="en" sz="1500" u="none" cap="none" strike="noStrike">
                <a:solidFill>
                  <a:srgbClr val="351C75"/>
                </a:solidFill>
                <a:latin typeface="Lato"/>
                <a:ea typeface="Lato"/>
                <a:cs typeface="Lato"/>
                <a:sym typeface="Lato"/>
              </a:rPr>
              <a:t>[e.g., More than once a year]</a:t>
            </a:r>
            <a:endParaRPr b="0" i="1"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Trust, Effectiveness, Objective Measures, Value Match: </a:t>
            </a:r>
            <a:r>
              <a:rPr b="0" i="1" lang="en" sz="1500" u="none" cap="none" strike="noStrike">
                <a:solidFill>
                  <a:srgbClr val="351C75"/>
                </a:solidFill>
                <a:latin typeface="Lato"/>
                <a:ea typeface="Lato"/>
                <a:cs typeface="Lato"/>
                <a:sym typeface="Lato"/>
              </a:rPr>
              <a:t>[0–1 Likert scale]</a:t>
            </a:r>
            <a:endParaRPr b="0" i="1"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Country, Province</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Lato"/>
                <a:ea typeface="Lato"/>
                <a:cs typeface="Lato"/>
                <a:sym typeface="Lato"/>
              </a:rPr>
              <a:t>You must choose between two donation options:</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8761D"/>
                </a:solidFill>
                <a:latin typeface="Lato"/>
                <a:ea typeface="Lato"/>
                <a:cs typeface="Lato"/>
                <a:sym typeface="Lato"/>
              </a:rPr>
              <a:t>Option A: [Charity offering aid to certain recipients in a region] </a:t>
            </a:r>
            <a:endParaRPr b="0" i="0" sz="15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8761D"/>
                </a:solidFill>
                <a:latin typeface="Lato"/>
                <a:ea typeface="Lato"/>
                <a:cs typeface="Lato"/>
                <a:sym typeface="Lato"/>
              </a:rPr>
              <a:t>Option B: [Charity offering aid to different recipients in a different region]</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Lato"/>
                <a:ea typeface="Lato"/>
                <a:cs typeface="Lato"/>
                <a:sym typeface="Lato"/>
              </a:rPr>
              <a:t>Which option would you choose? Answer with only 'Option A' or 'Option B'. Nothing is allowed to answer except 'Option A' or 'Option B'.</a:t>
            </a:r>
            <a:endParaRPr b="0" i="0" sz="1500" u="none" cap="none" strike="noStrike">
              <a:solidFill>
                <a:srgbClr val="000000"/>
              </a:solidFill>
              <a:latin typeface="Lato"/>
              <a:ea typeface="Lato"/>
              <a:cs typeface="Lato"/>
              <a:sym typeface="Lato"/>
            </a:endParaRPr>
          </a:p>
        </p:txBody>
      </p:sp>
      <p:sp>
        <p:nvSpPr>
          <p:cNvPr id="265" name="Google Shape;265;p15"/>
          <p:cNvSpPr/>
          <p:nvPr/>
        </p:nvSpPr>
        <p:spPr>
          <a:xfrm>
            <a:off x="6335750" y="683000"/>
            <a:ext cx="222900" cy="2300100"/>
          </a:xfrm>
          <a:prstGeom prst="rightBrace">
            <a:avLst>
              <a:gd fmla="val 50000" name="adj1"/>
              <a:gd fmla="val 50000" name="adj2"/>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9900FF"/>
              </a:solidFill>
              <a:highlight>
                <a:srgbClr val="FF00FF"/>
              </a:highlight>
              <a:latin typeface="Arial"/>
              <a:ea typeface="Arial"/>
              <a:cs typeface="Arial"/>
              <a:sym typeface="Arial"/>
            </a:endParaRPr>
          </a:p>
        </p:txBody>
      </p:sp>
      <p:sp>
        <p:nvSpPr>
          <p:cNvPr id="266" name="Google Shape;266;p15"/>
          <p:cNvSpPr txBox="1"/>
          <p:nvPr/>
        </p:nvSpPr>
        <p:spPr>
          <a:xfrm>
            <a:off x="6517800" y="1602200"/>
            <a:ext cx="1031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9900FF"/>
                </a:solidFill>
                <a:latin typeface="Lato"/>
                <a:ea typeface="Lato"/>
                <a:cs typeface="Lato"/>
                <a:sym typeface="Lato"/>
              </a:rPr>
              <a:t>Profile</a:t>
            </a:r>
            <a:endParaRPr b="0" i="0" sz="1800" u="none" cap="none" strike="noStrike">
              <a:solidFill>
                <a:srgbClr val="9900FF"/>
              </a:solidFill>
              <a:latin typeface="Lato"/>
              <a:ea typeface="Lato"/>
              <a:cs typeface="Lato"/>
              <a:sym typeface="Lato"/>
            </a:endParaRPr>
          </a:p>
        </p:txBody>
      </p:sp>
      <p:sp>
        <p:nvSpPr>
          <p:cNvPr id="267" name="Google Shape;267;p15"/>
          <p:cNvSpPr/>
          <p:nvPr/>
        </p:nvSpPr>
        <p:spPr>
          <a:xfrm>
            <a:off x="6432400" y="3468325"/>
            <a:ext cx="222900" cy="461700"/>
          </a:xfrm>
          <a:prstGeom prst="rightBrace">
            <a:avLst>
              <a:gd fmla="val 50000" name="adj1"/>
              <a:gd fmla="val 51863" name="adj2"/>
            </a:avLst>
          </a:prstGeom>
          <a:noFill/>
          <a:ln cap="flat" cmpd="sng" w="19050">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9900FF"/>
              </a:solidFill>
              <a:highlight>
                <a:srgbClr val="FF00FF"/>
              </a:highlight>
              <a:latin typeface="Arial"/>
              <a:ea typeface="Arial"/>
              <a:cs typeface="Arial"/>
              <a:sym typeface="Arial"/>
            </a:endParaRPr>
          </a:p>
        </p:txBody>
      </p:sp>
      <p:sp>
        <p:nvSpPr>
          <p:cNvPr id="268" name="Google Shape;268;p15"/>
          <p:cNvSpPr txBox="1"/>
          <p:nvPr/>
        </p:nvSpPr>
        <p:spPr>
          <a:xfrm>
            <a:off x="6655300" y="3468325"/>
            <a:ext cx="1931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188038"/>
                </a:solidFill>
                <a:latin typeface="Lato"/>
                <a:ea typeface="Lato"/>
                <a:cs typeface="Lato"/>
                <a:sym typeface="Lato"/>
              </a:rPr>
              <a:t>Donation Choice</a:t>
            </a:r>
            <a:endParaRPr b="0" i="0" sz="1800" u="none" cap="none" strike="noStrike">
              <a:solidFill>
                <a:srgbClr val="188038"/>
              </a:solidFill>
              <a:latin typeface="Lato"/>
              <a:ea typeface="Lato"/>
              <a:cs typeface="Lato"/>
              <a:sym typeface="Lato"/>
            </a:endParaRPr>
          </a:p>
        </p:txBody>
      </p:sp>
      <p:sp>
        <p:nvSpPr>
          <p:cNvPr id="269" name="Google Shape;269;p15"/>
          <p:cNvSpPr/>
          <p:nvPr/>
        </p:nvSpPr>
        <p:spPr>
          <a:xfrm>
            <a:off x="8468300" y="278775"/>
            <a:ext cx="222900" cy="42432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9900FF"/>
              </a:solidFill>
              <a:highlight>
                <a:srgbClr val="FF00FF"/>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275" name="Google Shape;275;p16"/>
          <p:cNvSpPr txBox="1"/>
          <p:nvPr/>
        </p:nvSpPr>
        <p:spPr>
          <a:xfrm>
            <a:off x="103550" y="-11970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Prompt Generation (Sample Prompt)</a:t>
            </a:r>
            <a:endParaRPr b="0" i="0" sz="2800" u="none" cap="none" strike="noStrike">
              <a:solidFill>
                <a:srgbClr val="000000"/>
              </a:solidFill>
              <a:latin typeface="Lato"/>
              <a:ea typeface="Lato"/>
              <a:cs typeface="Lato"/>
              <a:sym typeface="Lato"/>
            </a:endParaRPr>
          </a:p>
        </p:txBody>
      </p:sp>
      <p:sp>
        <p:nvSpPr>
          <p:cNvPr id="276" name="Google Shape;276;p16"/>
          <p:cNvSpPr txBox="1"/>
          <p:nvPr/>
        </p:nvSpPr>
        <p:spPr>
          <a:xfrm>
            <a:off x="215700" y="649200"/>
            <a:ext cx="8928300" cy="364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Lato"/>
                <a:ea typeface="Lato"/>
                <a:cs typeface="Lato"/>
                <a:sym typeface="Lato"/>
              </a:rPr>
              <a:t>You are a donor with the following profile:</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Age: 33.0</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Gender: Male</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Income: 119157.81</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Education: High school diploma</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Political leaning (0 = Conservative, 10 = Progressive): 5</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Religious level (0 = Not religious, 10 = Very religious): 0</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Donated before: Yes</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Donation frequency: Less than once a month</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Agreement with 'I trust charitable organizations' (0 = Strongly Disagree, 1 = Strongly Agree): 0.73</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Agreement with 'Charities can be rated by effectiveness' (0 = Strongly Disagree, 1 = Strongly Agree): 0.6</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Agreement with 'Objective measures help choose charities' (0 = Strongly Disagree, 1 = Strongly Agree): 0.94</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351C75"/>
                </a:solidFill>
                <a:latin typeface="Lato"/>
                <a:ea typeface="Lato"/>
                <a:cs typeface="Lato"/>
                <a:sym typeface="Lato"/>
              </a:rPr>
              <a:t>- Agreement with 'I choose charities matching my values' (0 = Strongly Disagree, 1 = Strongly Agree): 0.49</a:t>
            </a:r>
            <a:endParaRPr b="0" i="0" sz="1500" u="none" cap="none" strike="noStrike">
              <a:solidFill>
                <a:srgbClr val="351C75"/>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51C75"/>
                </a:solidFill>
                <a:latin typeface="Lato"/>
                <a:ea typeface="Lato"/>
                <a:cs typeface="Lato"/>
                <a:sym typeface="Lato"/>
              </a:rPr>
              <a:t>- Country: France, Province: Somme</a:t>
            </a:r>
            <a:endParaRPr b="0" i="0" sz="1500" u="none" cap="none" strike="noStrik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282" name="Google Shape;282;p17"/>
          <p:cNvSpPr txBox="1"/>
          <p:nvPr/>
        </p:nvSpPr>
        <p:spPr>
          <a:xfrm>
            <a:off x="103550" y="-11970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Prompt Generation (Sample Prompt)</a:t>
            </a:r>
            <a:endParaRPr b="0" i="0" sz="2800" u="none" cap="none" strike="noStrike">
              <a:solidFill>
                <a:srgbClr val="000000"/>
              </a:solidFill>
              <a:latin typeface="Lato"/>
              <a:ea typeface="Lato"/>
              <a:cs typeface="Lato"/>
              <a:sym typeface="Lato"/>
            </a:endParaRPr>
          </a:p>
        </p:txBody>
      </p:sp>
      <p:sp>
        <p:nvSpPr>
          <p:cNvPr id="283" name="Google Shape;283;p17"/>
          <p:cNvSpPr txBox="1"/>
          <p:nvPr/>
        </p:nvSpPr>
        <p:spPr>
          <a:xfrm>
            <a:off x="215700" y="649200"/>
            <a:ext cx="8928300" cy="318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Lato"/>
                <a:ea typeface="Lato"/>
                <a:cs typeface="Lato"/>
                <a:sym typeface="Lato"/>
              </a:rPr>
              <a:t>You must choose between two donation options:</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8761D"/>
                </a:solidFill>
                <a:latin typeface="Lato"/>
                <a:ea typeface="Lato"/>
                <a:cs typeface="Lato"/>
                <a:sym typeface="Lato"/>
              </a:rPr>
              <a:t>Option A: You have $100 to donate.</a:t>
            </a:r>
            <a:endParaRPr b="0" i="0" sz="15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8761D"/>
                </a:solidFill>
                <a:latin typeface="Lato"/>
                <a:ea typeface="Lato"/>
                <a:cs typeface="Lato"/>
                <a:sym typeface="Lato"/>
              </a:rPr>
              <a:t>Would you support a charity that provides nutritious meals to 89 senior strangers in SouthEast Asia through a unnamed charity?</a:t>
            </a:r>
            <a:endParaRPr b="0" i="0" sz="15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8761D"/>
                </a:solidFill>
                <a:latin typeface="Lato"/>
                <a:ea typeface="Lato"/>
                <a:cs typeface="Lato"/>
                <a:sym typeface="Lato"/>
              </a:rPr>
              <a:t>Option B: You have $100 to donate.</a:t>
            </a:r>
            <a:endParaRPr b="0" i="0" sz="15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8761D"/>
                </a:solidFill>
                <a:latin typeface="Lato"/>
                <a:ea typeface="Lato"/>
                <a:cs typeface="Lato"/>
                <a:sym typeface="Lato"/>
              </a:rPr>
              <a:t>Would you support a charity that provides medication to 46 child selfs in Central Africa through a unnamed charity?</a:t>
            </a:r>
            <a:endParaRPr b="0" i="0" sz="15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Lato"/>
                <a:ea typeface="Lato"/>
                <a:cs typeface="Lato"/>
                <a:sym typeface="Lato"/>
              </a:rPr>
              <a:t>Which option would you choose? Answer with only 'Option A' or 'Option B'. Nothing is allowed to answer except 'Option A' or 'Option B'.</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289" name="Google Shape;289;p18"/>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Proposed Methodology</a:t>
            </a:r>
            <a:endParaRPr b="0" i="0" sz="2800" u="none" cap="none" strike="noStrike">
              <a:solidFill>
                <a:srgbClr val="000000"/>
              </a:solidFill>
              <a:latin typeface="Lato"/>
              <a:ea typeface="Lato"/>
              <a:cs typeface="Lato"/>
              <a:sym typeface="Lato"/>
            </a:endParaRPr>
          </a:p>
        </p:txBody>
      </p:sp>
      <p:cxnSp>
        <p:nvCxnSpPr>
          <p:cNvPr id="290" name="Google Shape;290;p18"/>
          <p:cNvCxnSpPr>
            <a:stCxn id="291" idx="3"/>
            <a:endCxn id="292" idx="1"/>
          </p:cNvCxnSpPr>
          <p:nvPr/>
        </p:nvCxnSpPr>
        <p:spPr>
          <a:xfrm>
            <a:off x="2101575"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293" name="Google Shape;293;p18"/>
          <p:cNvCxnSpPr>
            <a:stCxn id="292" idx="3"/>
            <a:endCxn id="294" idx="1"/>
          </p:cNvCxnSpPr>
          <p:nvPr/>
        </p:nvCxnSpPr>
        <p:spPr>
          <a:xfrm>
            <a:off x="4348088"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295" name="Google Shape;295;p18"/>
          <p:cNvCxnSpPr>
            <a:stCxn id="294" idx="3"/>
            <a:endCxn id="296" idx="1"/>
          </p:cNvCxnSpPr>
          <p:nvPr/>
        </p:nvCxnSpPr>
        <p:spPr>
          <a:xfrm>
            <a:off x="6378025" y="1529275"/>
            <a:ext cx="471900" cy="0"/>
          </a:xfrm>
          <a:prstGeom prst="straightConnector1">
            <a:avLst/>
          </a:prstGeom>
          <a:noFill/>
          <a:ln cap="flat" cmpd="sng" w="9525">
            <a:solidFill>
              <a:srgbClr val="B45F06"/>
            </a:solidFill>
            <a:prstDash val="solid"/>
            <a:round/>
            <a:headEnd len="sm" w="sm" type="none"/>
            <a:tailEnd len="med" w="med" type="triangle"/>
          </a:ln>
        </p:spPr>
      </p:cxnSp>
      <p:sp>
        <p:nvSpPr>
          <p:cNvPr id="291" name="Google Shape;291;p18"/>
          <p:cNvSpPr txBox="1"/>
          <p:nvPr/>
        </p:nvSpPr>
        <p:spPr>
          <a:xfrm>
            <a:off x="54367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Profile Generation</a:t>
            </a:r>
            <a:endParaRPr b="1" i="0" sz="1600" u="none" cap="none" strike="noStrike">
              <a:solidFill>
                <a:srgbClr val="B45F06"/>
              </a:solidFill>
              <a:latin typeface="Lato"/>
              <a:ea typeface="Lato"/>
              <a:cs typeface="Lato"/>
              <a:sym typeface="Lato"/>
            </a:endParaRPr>
          </a:p>
        </p:txBody>
      </p:sp>
      <p:sp>
        <p:nvSpPr>
          <p:cNvPr id="292" name="Google Shape;292;p18"/>
          <p:cNvSpPr txBox="1"/>
          <p:nvPr/>
        </p:nvSpPr>
        <p:spPr>
          <a:xfrm>
            <a:off x="2573588" y="1190725"/>
            <a:ext cx="17745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Donation Choice Generation</a:t>
            </a:r>
            <a:endParaRPr b="1" i="0" sz="1600" u="none" cap="none" strike="noStrike">
              <a:solidFill>
                <a:srgbClr val="B45F06"/>
              </a:solidFill>
              <a:latin typeface="Lato"/>
              <a:ea typeface="Lato"/>
              <a:cs typeface="Lato"/>
              <a:sym typeface="Lato"/>
            </a:endParaRPr>
          </a:p>
        </p:txBody>
      </p:sp>
      <p:sp>
        <p:nvSpPr>
          <p:cNvPr id="294" name="Google Shape;294;p18"/>
          <p:cNvSpPr txBox="1"/>
          <p:nvPr/>
        </p:nvSpPr>
        <p:spPr>
          <a:xfrm>
            <a:off x="482012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Prompt Generation</a:t>
            </a:r>
            <a:endParaRPr b="1" i="0" sz="1600" u="none" cap="none" strike="noStrike">
              <a:solidFill>
                <a:srgbClr val="B45F06"/>
              </a:solidFill>
              <a:latin typeface="Lato"/>
              <a:ea typeface="Lato"/>
              <a:cs typeface="Lato"/>
              <a:sym typeface="Lato"/>
            </a:endParaRPr>
          </a:p>
        </p:txBody>
      </p:sp>
      <p:sp>
        <p:nvSpPr>
          <p:cNvPr id="296" name="Google Shape;296;p18"/>
          <p:cNvSpPr txBox="1"/>
          <p:nvPr/>
        </p:nvSpPr>
        <p:spPr>
          <a:xfrm>
            <a:off x="6850050" y="1190725"/>
            <a:ext cx="1297800" cy="677100"/>
          </a:xfrm>
          <a:prstGeom prst="rect">
            <a:avLst/>
          </a:prstGeom>
          <a:solidFill>
            <a:srgbClr val="D9EAD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900" u="none" cap="none" strike="noStrike">
                <a:solidFill>
                  <a:srgbClr val="9900FF"/>
                </a:solidFill>
                <a:latin typeface="Lato"/>
                <a:ea typeface="Lato"/>
                <a:cs typeface="Lato"/>
                <a:sym typeface="Lato"/>
              </a:rPr>
              <a:t>LLM</a:t>
            </a:r>
            <a:endParaRPr b="1" i="0" sz="2100" u="none" cap="none" strike="noStrike">
              <a:solidFill>
                <a:srgbClr val="9900FF"/>
              </a:solidFill>
              <a:latin typeface="Lato"/>
              <a:ea typeface="Lato"/>
              <a:cs typeface="Lato"/>
              <a:sym typeface="Lato"/>
            </a:endParaRPr>
          </a:p>
        </p:txBody>
      </p:sp>
      <p:sp>
        <p:nvSpPr>
          <p:cNvPr id="297" name="Google Shape;297;p18"/>
          <p:cNvSpPr txBox="1"/>
          <p:nvPr/>
        </p:nvSpPr>
        <p:spPr>
          <a:xfrm>
            <a:off x="6782800" y="3306225"/>
            <a:ext cx="1557900" cy="4311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900FF"/>
                </a:solidFill>
                <a:latin typeface="Lato"/>
                <a:ea typeface="Lato"/>
                <a:cs typeface="Lato"/>
                <a:sym typeface="Lato"/>
              </a:rPr>
              <a:t>LLM Answer</a:t>
            </a:r>
            <a:endParaRPr b="1" i="0" sz="1600" u="none" cap="none" strike="noStrike">
              <a:solidFill>
                <a:srgbClr val="9900FF"/>
              </a:solidFill>
              <a:latin typeface="Lato"/>
              <a:ea typeface="Lato"/>
              <a:cs typeface="Lato"/>
              <a:sym typeface="Lato"/>
            </a:endParaRPr>
          </a:p>
        </p:txBody>
      </p:sp>
      <p:sp>
        <p:nvSpPr>
          <p:cNvPr id="298" name="Google Shape;298;p18"/>
          <p:cNvSpPr txBox="1"/>
          <p:nvPr/>
        </p:nvSpPr>
        <p:spPr>
          <a:xfrm>
            <a:off x="48586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Post Process</a:t>
            </a:r>
            <a:endParaRPr b="1" i="0" sz="1600" u="none" cap="none" strike="noStrike">
              <a:solidFill>
                <a:srgbClr val="38761D"/>
              </a:solidFill>
              <a:latin typeface="Lato"/>
              <a:ea typeface="Lato"/>
              <a:cs typeface="Lato"/>
              <a:sym typeface="Lato"/>
            </a:endParaRPr>
          </a:p>
        </p:txBody>
      </p:sp>
      <p:sp>
        <p:nvSpPr>
          <p:cNvPr id="299" name="Google Shape;299;p18"/>
          <p:cNvSpPr txBox="1"/>
          <p:nvPr/>
        </p:nvSpPr>
        <p:spPr>
          <a:xfrm>
            <a:off x="29344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LLM Choice</a:t>
            </a:r>
            <a:endParaRPr b="1" i="0" sz="1600" u="none" cap="none" strike="noStrike">
              <a:solidFill>
                <a:srgbClr val="38761D"/>
              </a:solidFill>
              <a:latin typeface="Lato"/>
              <a:ea typeface="Lato"/>
              <a:cs typeface="Lato"/>
              <a:sym typeface="Lato"/>
            </a:endParaRPr>
          </a:p>
        </p:txBody>
      </p:sp>
      <p:sp>
        <p:nvSpPr>
          <p:cNvPr id="300" name="Google Shape;300;p18"/>
          <p:cNvSpPr txBox="1"/>
          <p:nvPr/>
        </p:nvSpPr>
        <p:spPr>
          <a:xfrm>
            <a:off x="664900" y="3306225"/>
            <a:ext cx="17745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Result Analysis</a:t>
            </a:r>
            <a:endParaRPr b="1" i="0" sz="1600" u="none" cap="none" strike="noStrike">
              <a:solidFill>
                <a:srgbClr val="38761D"/>
              </a:solidFill>
              <a:latin typeface="Lato"/>
              <a:ea typeface="Lato"/>
              <a:cs typeface="Lato"/>
              <a:sym typeface="Lato"/>
            </a:endParaRPr>
          </a:p>
        </p:txBody>
      </p:sp>
      <p:cxnSp>
        <p:nvCxnSpPr>
          <p:cNvPr id="301" name="Google Shape;301;p18"/>
          <p:cNvCxnSpPr/>
          <p:nvPr/>
        </p:nvCxnSpPr>
        <p:spPr>
          <a:xfrm flipH="1">
            <a:off x="7534656" y="2499623"/>
            <a:ext cx="2400" cy="806700"/>
          </a:xfrm>
          <a:prstGeom prst="straightConnector1">
            <a:avLst/>
          </a:prstGeom>
          <a:noFill/>
          <a:ln cap="flat" cmpd="sng" w="9525">
            <a:solidFill>
              <a:srgbClr val="B45F06"/>
            </a:solidFill>
            <a:prstDash val="solid"/>
            <a:round/>
            <a:headEnd len="sm" w="sm" type="none"/>
            <a:tailEnd len="med" w="med" type="triangle"/>
          </a:ln>
        </p:spPr>
      </p:cxnSp>
      <p:cxnSp>
        <p:nvCxnSpPr>
          <p:cNvPr id="302" name="Google Shape;302;p18"/>
          <p:cNvCxnSpPr>
            <a:stCxn id="297" idx="1"/>
            <a:endCxn id="298" idx="3"/>
          </p:cNvCxnSpPr>
          <p:nvPr/>
        </p:nvCxnSpPr>
        <p:spPr>
          <a:xfrm rot="10800000">
            <a:off x="64165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303" name="Google Shape;303;p18"/>
          <p:cNvCxnSpPr>
            <a:stCxn id="298" idx="1"/>
            <a:endCxn id="299" idx="3"/>
          </p:cNvCxnSpPr>
          <p:nvPr/>
        </p:nvCxnSpPr>
        <p:spPr>
          <a:xfrm rot="10800000">
            <a:off x="44923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304" name="Google Shape;304;p18"/>
          <p:cNvCxnSpPr>
            <a:stCxn id="299" idx="1"/>
            <a:endCxn id="300" idx="3"/>
          </p:cNvCxnSpPr>
          <p:nvPr/>
        </p:nvCxnSpPr>
        <p:spPr>
          <a:xfrm rot="10800000">
            <a:off x="2439400" y="3521775"/>
            <a:ext cx="495000" cy="0"/>
          </a:xfrm>
          <a:prstGeom prst="straightConnector1">
            <a:avLst/>
          </a:prstGeom>
          <a:noFill/>
          <a:ln cap="flat" cmpd="sng" w="9525">
            <a:solidFill>
              <a:srgbClr val="B45F06"/>
            </a:solidFill>
            <a:prstDash val="solid"/>
            <a:round/>
            <a:headEnd len="sm" w="sm" type="none"/>
            <a:tailEnd len="med" w="med" type="triangle"/>
          </a:ln>
        </p:spPr>
      </p:cxnSp>
      <p:pic>
        <p:nvPicPr>
          <p:cNvPr id="305" name="Google Shape;305;p18"/>
          <p:cNvPicPr preferRelativeResize="0"/>
          <p:nvPr/>
        </p:nvPicPr>
        <p:blipFill rotWithShape="1">
          <a:blip r:embed="rId3">
            <a:alphaModFix/>
          </a:blip>
          <a:srcRect b="0" l="0" r="0" t="0"/>
          <a:stretch/>
        </p:blipFill>
        <p:spPr>
          <a:xfrm>
            <a:off x="1014832" y="1867825"/>
            <a:ext cx="615587" cy="615601"/>
          </a:xfrm>
          <a:prstGeom prst="rect">
            <a:avLst/>
          </a:prstGeom>
          <a:noFill/>
          <a:ln>
            <a:noFill/>
          </a:ln>
        </p:spPr>
      </p:pic>
      <p:pic>
        <p:nvPicPr>
          <p:cNvPr id="306" name="Google Shape;306;p18"/>
          <p:cNvPicPr preferRelativeResize="0"/>
          <p:nvPr/>
        </p:nvPicPr>
        <p:blipFill rotWithShape="1">
          <a:blip r:embed="rId4">
            <a:alphaModFix/>
          </a:blip>
          <a:srcRect b="0" l="0" r="0" t="0"/>
          <a:stretch/>
        </p:blipFill>
        <p:spPr>
          <a:xfrm>
            <a:off x="3154533" y="1892163"/>
            <a:ext cx="612648" cy="566927"/>
          </a:xfrm>
          <a:prstGeom prst="rect">
            <a:avLst/>
          </a:prstGeom>
          <a:noFill/>
          <a:ln>
            <a:noFill/>
          </a:ln>
        </p:spPr>
      </p:pic>
      <p:pic>
        <p:nvPicPr>
          <p:cNvPr id="307" name="Google Shape;307;p18"/>
          <p:cNvPicPr preferRelativeResize="0"/>
          <p:nvPr/>
        </p:nvPicPr>
        <p:blipFill rotWithShape="1">
          <a:blip r:embed="rId5">
            <a:alphaModFix/>
          </a:blip>
          <a:srcRect b="9961" l="5919" r="6104" t="9438"/>
          <a:stretch/>
        </p:blipFill>
        <p:spPr>
          <a:xfrm>
            <a:off x="5273300" y="1892175"/>
            <a:ext cx="612647" cy="612647"/>
          </a:xfrm>
          <a:prstGeom prst="rect">
            <a:avLst/>
          </a:prstGeom>
          <a:noFill/>
          <a:ln>
            <a:noFill/>
          </a:ln>
        </p:spPr>
      </p:pic>
      <p:pic>
        <p:nvPicPr>
          <p:cNvPr id="308" name="Google Shape;308;p18"/>
          <p:cNvPicPr preferRelativeResize="0"/>
          <p:nvPr/>
        </p:nvPicPr>
        <p:blipFill rotWithShape="1">
          <a:blip r:embed="rId6">
            <a:alphaModFix/>
          </a:blip>
          <a:srcRect b="12040" l="3937" r="5309" t="4861"/>
          <a:stretch/>
        </p:blipFill>
        <p:spPr>
          <a:xfrm>
            <a:off x="7257700" y="1886975"/>
            <a:ext cx="612648" cy="612648"/>
          </a:xfrm>
          <a:prstGeom prst="rect">
            <a:avLst/>
          </a:prstGeom>
          <a:noFill/>
          <a:ln>
            <a:noFill/>
          </a:ln>
        </p:spPr>
      </p:pic>
      <p:pic>
        <p:nvPicPr>
          <p:cNvPr id="309" name="Google Shape;309;p18"/>
          <p:cNvPicPr preferRelativeResize="0"/>
          <p:nvPr/>
        </p:nvPicPr>
        <p:blipFill rotWithShape="1">
          <a:blip r:embed="rId7">
            <a:alphaModFix/>
          </a:blip>
          <a:srcRect b="0" l="0" r="0" t="0"/>
          <a:stretch/>
        </p:blipFill>
        <p:spPr>
          <a:xfrm>
            <a:off x="7236825" y="3817225"/>
            <a:ext cx="612648" cy="612648"/>
          </a:xfrm>
          <a:prstGeom prst="rect">
            <a:avLst/>
          </a:prstGeom>
          <a:noFill/>
          <a:ln>
            <a:noFill/>
          </a:ln>
        </p:spPr>
      </p:pic>
      <p:pic>
        <p:nvPicPr>
          <p:cNvPr id="310" name="Google Shape;310;p18"/>
          <p:cNvPicPr preferRelativeResize="0"/>
          <p:nvPr/>
        </p:nvPicPr>
        <p:blipFill rotWithShape="1">
          <a:blip r:embed="rId8">
            <a:alphaModFix/>
          </a:blip>
          <a:srcRect b="16618" l="17998" r="18220" t="17999"/>
          <a:stretch/>
        </p:blipFill>
        <p:spPr>
          <a:xfrm>
            <a:off x="5331225" y="3817225"/>
            <a:ext cx="612648" cy="612648"/>
          </a:xfrm>
          <a:prstGeom prst="rect">
            <a:avLst/>
          </a:prstGeom>
          <a:noFill/>
          <a:ln>
            <a:noFill/>
          </a:ln>
        </p:spPr>
      </p:pic>
      <p:pic>
        <p:nvPicPr>
          <p:cNvPr id="311" name="Google Shape;311;p18"/>
          <p:cNvPicPr preferRelativeResize="0"/>
          <p:nvPr/>
        </p:nvPicPr>
        <p:blipFill rotWithShape="1">
          <a:blip r:embed="rId9">
            <a:alphaModFix/>
          </a:blip>
          <a:srcRect b="13072" l="14363" r="12871" t="12940"/>
          <a:stretch/>
        </p:blipFill>
        <p:spPr>
          <a:xfrm>
            <a:off x="3313700" y="3817225"/>
            <a:ext cx="612648" cy="612648"/>
          </a:xfrm>
          <a:prstGeom prst="rect">
            <a:avLst/>
          </a:prstGeom>
          <a:noFill/>
          <a:ln>
            <a:noFill/>
          </a:ln>
        </p:spPr>
      </p:pic>
      <p:pic>
        <p:nvPicPr>
          <p:cNvPr id="312" name="Google Shape;312;p18"/>
          <p:cNvPicPr preferRelativeResize="0"/>
          <p:nvPr/>
        </p:nvPicPr>
        <p:blipFill rotWithShape="1">
          <a:blip r:embed="rId10">
            <a:alphaModFix/>
          </a:blip>
          <a:srcRect b="0" l="0" r="0" t="0"/>
          <a:stretch/>
        </p:blipFill>
        <p:spPr>
          <a:xfrm>
            <a:off x="1016300" y="3817225"/>
            <a:ext cx="612647" cy="612647"/>
          </a:xfrm>
          <a:prstGeom prst="rect">
            <a:avLst/>
          </a:prstGeom>
          <a:noFill/>
          <a:ln>
            <a:noFill/>
          </a:ln>
        </p:spPr>
      </p:pic>
      <p:sp>
        <p:nvSpPr>
          <p:cNvPr id="313" name="Google Shape;313;p18"/>
          <p:cNvSpPr/>
          <p:nvPr/>
        </p:nvSpPr>
        <p:spPr>
          <a:xfrm>
            <a:off x="6594625" y="975750"/>
            <a:ext cx="1937400" cy="15960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319" name="Google Shape;319;p19"/>
          <p:cNvSpPr txBox="1"/>
          <p:nvPr/>
        </p:nvSpPr>
        <p:spPr>
          <a:xfrm>
            <a:off x="75675" y="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LLM Models</a:t>
            </a:r>
            <a:endParaRPr b="0" i="0" sz="2800" u="none" cap="none" strike="noStrike">
              <a:solidFill>
                <a:srgbClr val="000000"/>
              </a:solidFill>
              <a:latin typeface="Lato"/>
              <a:ea typeface="Lato"/>
              <a:cs typeface="Lato"/>
              <a:sym typeface="Lato"/>
            </a:endParaRPr>
          </a:p>
        </p:txBody>
      </p:sp>
      <p:graphicFrame>
        <p:nvGraphicFramePr>
          <p:cNvPr id="320" name="Google Shape;320;p19"/>
          <p:cNvGraphicFramePr/>
          <p:nvPr/>
        </p:nvGraphicFramePr>
        <p:xfrm>
          <a:off x="194250" y="615600"/>
          <a:ext cx="3000000" cy="3000000"/>
        </p:xfrm>
        <a:graphic>
          <a:graphicData uri="http://schemas.openxmlformats.org/drawingml/2006/table">
            <a:tbl>
              <a:tblPr>
                <a:noFill/>
                <a:tableStyleId>{0B0665A6-DA75-4A7E-A210-6A0EB57B8AF4}</a:tableStyleId>
              </a:tblPr>
              <a:tblGrid>
                <a:gridCol w="1571575"/>
                <a:gridCol w="2587350"/>
                <a:gridCol w="2778975"/>
              </a:tblGrid>
              <a:tr h="453975">
                <a:tc>
                  <a:txBody>
                    <a:bodyPr/>
                    <a:lstStyle/>
                    <a:p>
                      <a:pPr indent="0" lvl="0" marL="0" marR="0" rtl="0" algn="l">
                        <a:lnSpc>
                          <a:spcPct val="115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Aspect</a:t>
                      </a:r>
                      <a:endParaRPr b="1" sz="1500" u="none" cap="none" strike="noStrike">
                        <a:latin typeface="Lato"/>
                        <a:ea typeface="Lato"/>
                        <a:cs typeface="Lato"/>
                        <a:sym typeface="Lato"/>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OpenChat-3.5 [4,5]</a:t>
                      </a:r>
                      <a:endParaRPr b="1" sz="1500" u="none" cap="none" strike="noStrike">
                        <a:latin typeface="Lato"/>
                        <a:ea typeface="Lato"/>
                        <a:cs typeface="Lato"/>
                        <a:sym typeface="Lato"/>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LLaMA-3 Instruct (8B) [2,3]</a:t>
                      </a:r>
                      <a:endParaRPr b="1" sz="1500" u="none" cap="none" strike="noStrike">
                        <a:latin typeface="Lato"/>
                        <a:ea typeface="Lato"/>
                        <a:cs typeface="Lato"/>
                        <a:sym typeface="Lato"/>
                      </a:endParaRPr>
                    </a:p>
                  </a:txBody>
                  <a:tcPr marT="91425" marB="91425" marR="91425" marL="91425"/>
                </a:tc>
              </a:tr>
              <a:tr h="41550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Developer</a:t>
                      </a:r>
                      <a:endParaRPr b="1"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OpenChat Community</a:t>
                      </a:r>
                      <a:endParaRPr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Meta AI</a:t>
                      </a:r>
                      <a:endParaRPr sz="1500" u="none" cap="none" strike="noStrike">
                        <a:latin typeface="Lato"/>
                        <a:ea typeface="Lato"/>
                        <a:cs typeface="Lato"/>
                        <a:sym typeface="Lato"/>
                      </a:endParaRPr>
                    </a:p>
                  </a:txBody>
                  <a:tcPr marT="91425" marB="91425" marR="91425" marL="91425"/>
                </a:tc>
              </a:tr>
              <a:tr h="41550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Base Model</a:t>
                      </a:r>
                      <a:endParaRPr b="1"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Mistral-7B</a:t>
                      </a:r>
                      <a:endParaRPr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LLaMA-3 (8B)</a:t>
                      </a:r>
                      <a:endParaRPr sz="1500" u="none" cap="none" strike="noStrike">
                        <a:latin typeface="Lato"/>
                        <a:ea typeface="Lato"/>
                        <a:cs typeface="Lato"/>
                        <a:sym typeface="Lato"/>
                      </a:endParaRPr>
                    </a:p>
                  </a:txBody>
                  <a:tcPr marT="91425" marB="91425" marR="91425" marL="91425"/>
                </a:tc>
              </a:tr>
              <a:tr h="6463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Instruction Following</a:t>
                      </a:r>
                      <a:endParaRPr b="1"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Moderate — may drift from strict formats</a:t>
                      </a:r>
                      <a:endParaRPr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Strong — adheres to structured prompts</a:t>
                      </a:r>
                      <a:endParaRPr sz="1500" u="none" cap="none" strike="noStrike">
                        <a:latin typeface="Lato"/>
                        <a:ea typeface="Lato"/>
                        <a:cs typeface="Lato"/>
                        <a:sym typeface="Lato"/>
                      </a:endParaRPr>
                    </a:p>
                  </a:txBody>
                  <a:tcPr marT="91425" marB="91425" marR="91425" marL="91425"/>
                </a:tc>
              </a:tr>
              <a:tr h="41550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Reasoning Style</a:t>
                      </a:r>
                      <a:endParaRPr b="1"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Reflective, conversational</a:t>
                      </a:r>
                      <a:endParaRPr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Focused, deterministic</a:t>
                      </a:r>
                      <a:endParaRPr sz="1500" u="none" cap="none" strike="noStrike">
                        <a:latin typeface="Lato"/>
                        <a:ea typeface="Lato"/>
                        <a:cs typeface="Lato"/>
                        <a:sym typeface="Lato"/>
                      </a:endParaRPr>
                    </a:p>
                  </a:txBody>
                  <a:tcPr marT="91425" marB="91425" marR="91425" marL="91425"/>
                </a:tc>
              </a:tr>
              <a:tr h="6463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Output Format Control</a:t>
                      </a:r>
                      <a:endParaRPr b="1"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May include extra commentary</a:t>
                      </a:r>
                      <a:endParaRPr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Should sticks to exact output but gives extra commentary</a:t>
                      </a:r>
                      <a:endParaRPr sz="1500" u="none" cap="none" strike="noStrike">
                        <a:latin typeface="Lato"/>
                        <a:ea typeface="Lato"/>
                        <a:cs typeface="Lato"/>
                        <a:sym typeface="Lato"/>
                      </a:endParaRPr>
                    </a:p>
                  </a:txBody>
                  <a:tcPr marT="91425" marB="91425" marR="91425" marL="91425"/>
                </a:tc>
              </a:tr>
              <a:tr h="6463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Speed &amp; Efficiency</a:t>
                      </a:r>
                      <a:endParaRPr b="1"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Lightweight, fast inference</a:t>
                      </a:r>
                      <a:endParaRPr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Slightly heavier, still efficient</a:t>
                      </a:r>
                      <a:endParaRPr sz="1500" u="none" cap="none" strike="noStrike">
                        <a:latin typeface="Lato"/>
                        <a:ea typeface="Lato"/>
                        <a:cs typeface="Lato"/>
                        <a:sym typeface="Lato"/>
                      </a:endParaRPr>
                    </a:p>
                  </a:txBody>
                  <a:tcPr marT="91425" marB="91425" marR="91425" marL="91425"/>
                </a:tc>
              </a:tr>
              <a:tr h="6463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latin typeface="Lato"/>
                          <a:ea typeface="Lato"/>
                          <a:cs typeface="Lato"/>
                          <a:sym typeface="Lato"/>
                        </a:rPr>
                        <a:t>Best For</a:t>
                      </a:r>
                      <a:endParaRPr b="1"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Open-ended, emotional responses</a:t>
                      </a:r>
                      <a:endParaRPr sz="15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Lato"/>
                          <a:ea typeface="Lato"/>
                          <a:cs typeface="Lato"/>
                          <a:sym typeface="Lato"/>
                        </a:rPr>
                        <a:t>Clean, reproducible decision-making</a:t>
                      </a:r>
                      <a:endParaRPr sz="1500" u="none" cap="none" strike="noStrike">
                        <a:latin typeface="Lato"/>
                        <a:ea typeface="Lato"/>
                        <a:cs typeface="Lato"/>
                        <a:sym typeface="Lato"/>
                      </a:endParaRPr>
                    </a:p>
                  </a:txBody>
                  <a:tcPr marT="91425" marB="91425" marR="91425" marL="91425"/>
                </a:tc>
              </a:tr>
            </a:tbl>
          </a:graphicData>
        </a:graphic>
      </p:graphicFrame>
      <p:sp>
        <p:nvSpPr>
          <p:cNvPr id="321" name="Google Shape;321;p19"/>
          <p:cNvSpPr txBox="1"/>
          <p:nvPr/>
        </p:nvSpPr>
        <p:spPr>
          <a:xfrm>
            <a:off x="7132150" y="2048400"/>
            <a:ext cx="2012100" cy="1262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400"/>
              <a:buFont typeface="Arial"/>
              <a:buNone/>
            </a:pPr>
            <a:r>
              <a:rPr b="1" i="1" lang="en" sz="1400" u="none" cap="none" strike="noStrike">
                <a:solidFill>
                  <a:srgbClr val="674EA7"/>
                </a:solidFill>
                <a:latin typeface="Lato"/>
                <a:ea typeface="Lato"/>
                <a:cs typeface="Lato"/>
                <a:sym typeface="Lato"/>
              </a:rPr>
              <a:t>max_new_tokens=100</a:t>
            </a:r>
            <a:endParaRPr b="1" i="1" sz="1400" u="none" cap="none" strike="noStrike">
              <a:solidFill>
                <a:srgbClr val="674EA7"/>
              </a:solidFill>
              <a:latin typeface="Lato"/>
              <a:ea typeface="Lato"/>
              <a:cs typeface="Lato"/>
              <a:sym typeface="Lato"/>
            </a:endParaRPr>
          </a:p>
          <a:p>
            <a:pPr indent="0" lvl="0" marL="0" marR="0" rtl="0" algn="l">
              <a:lnSpc>
                <a:spcPct val="200000"/>
              </a:lnSpc>
              <a:spcBef>
                <a:spcPts val="0"/>
              </a:spcBef>
              <a:spcAft>
                <a:spcPts val="0"/>
              </a:spcAft>
              <a:buClr>
                <a:srgbClr val="000000"/>
              </a:buClr>
              <a:buSzPts val="1400"/>
              <a:buFont typeface="Arial"/>
              <a:buNone/>
            </a:pPr>
            <a:r>
              <a:rPr b="1" i="1" lang="en" sz="1400" u="none" cap="none" strike="noStrike">
                <a:solidFill>
                  <a:srgbClr val="674EA7"/>
                </a:solidFill>
                <a:latin typeface="Lato"/>
                <a:ea typeface="Lato"/>
                <a:cs typeface="Lato"/>
                <a:sym typeface="Lato"/>
              </a:rPr>
              <a:t>do_sample=True</a:t>
            </a:r>
            <a:endParaRPr b="1" i="1" sz="1400" u="none" cap="none" strike="noStrike">
              <a:solidFill>
                <a:srgbClr val="674EA7"/>
              </a:solidFill>
              <a:latin typeface="Lato"/>
              <a:ea typeface="Lato"/>
              <a:cs typeface="Lato"/>
              <a:sym typeface="Lato"/>
            </a:endParaRPr>
          </a:p>
          <a:p>
            <a:pPr indent="0" lvl="0" marL="0" marR="0" rtl="0" algn="l">
              <a:lnSpc>
                <a:spcPct val="200000"/>
              </a:lnSpc>
              <a:spcBef>
                <a:spcPts val="0"/>
              </a:spcBef>
              <a:spcAft>
                <a:spcPts val="0"/>
              </a:spcAft>
              <a:buClr>
                <a:srgbClr val="000000"/>
              </a:buClr>
              <a:buSzPts val="1400"/>
              <a:buFont typeface="Arial"/>
              <a:buNone/>
            </a:pPr>
            <a:r>
              <a:rPr b="1" i="1" lang="en" sz="1400" u="none" cap="none" strike="noStrike">
                <a:solidFill>
                  <a:srgbClr val="674EA7"/>
                </a:solidFill>
                <a:latin typeface="Lato"/>
                <a:ea typeface="Lato"/>
                <a:cs typeface="Lato"/>
                <a:sym typeface="Lato"/>
              </a:rPr>
              <a:t>temperature=1.0</a:t>
            </a:r>
            <a:endParaRPr b="1" i="1" sz="1400" u="none" cap="none" strike="noStrike">
              <a:solidFill>
                <a:srgbClr val="674EA7"/>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txBox="1"/>
          <p:nvPr>
            <p:ph idx="4294967295"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000"/>
              <a:buFont typeface="Arial"/>
              <a:buNone/>
            </a:pPr>
            <a:r>
              <a:rPr lang="en"/>
              <a:t>Outline</a:t>
            </a:r>
            <a:endParaRPr/>
          </a:p>
        </p:txBody>
      </p:sp>
      <p:sp>
        <p:nvSpPr>
          <p:cNvPr id="69" name="Google Shape;69;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0" name="Google Shape;70;p2"/>
          <p:cNvSpPr txBox="1"/>
          <p:nvPr/>
        </p:nvSpPr>
        <p:spPr>
          <a:xfrm>
            <a:off x="450550" y="1149400"/>
            <a:ext cx="8334900" cy="359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255ED3"/>
              </a:solidFill>
              <a:latin typeface="Lato"/>
              <a:ea typeface="Lato"/>
              <a:cs typeface="Lato"/>
              <a:sym typeface="Lato"/>
            </a:endParaRPr>
          </a:p>
          <a:p>
            <a:pPr indent="-330200" lvl="0" marL="457200" marR="0" rtl="0" algn="l">
              <a:lnSpc>
                <a:spcPct val="100000"/>
              </a:lnSpc>
              <a:spcBef>
                <a:spcPts val="0"/>
              </a:spcBef>
              <a:spcAft>
                <a:spcPts val="0"/>
              </a:spcAft>
              <a:buClr>
                <a:srgbClr val="255ED3"/>
              </a:buClr>
              <a:buSzPts val="1600"/>
              <a:buFont typeface="Lato"/>
              <a:buAutoNum type="arabicPeriod"/>
            </a:pPr>
            <a:r>
              <a:rPr b="1" i="0" lang="en" sz="1600" u="none" cap="none" strike="noStrike">
                <a:solidFill>
                  <a:srgbClr val="255ED3"/>
                </a:solidFill>
                <a:latin typeface="Lato"/>
                <a:ea typeface="Lato"/>
                <a:cs typeface="Lato"/>
                <a:sym typeface="Lato"/>
              </a:rPr>
              <a:t>Introduction</a:t>
            </a:r>
            <a:endParaRPr b="1" i="0" sz="1600" u="none" cap="none" strike="noStrike">
              <a:solidFill>
                <a:srgbClr val="255ED3"/>
              </a:solidFill>
              <a:latin typeface="Lato"/>
              <a:ea typeface="Lato"/>
              <a:cs typeface="Lato"/>
              <a:sym typeface="Lato"/>
            </a:endParaRPr>
          </a:p>
          <a:p>
            <a:pPr indent="-330200" lvl="0" marL="457200" marR="0" rtl="0" algn="l">
              <a:lnSpc>
                <a:spcPct val="100000"/>
              </a:lnSpc>
              <a:spcBef>
                <a:spcPts val="0"/>
              </a:spcBef>
              <a:spcAft>
                <a:spcPts val="0"/>
              </a:spcAft>
              <a:buClr>
                <a:srgbClr val="255ED3"/>
              </a:buClr>
              <a:buSzPts val="1600"/>
              <a:buFont typeface="Lato"/>
              <a:buAutoNum type="arabicPeriod"/>
            </a:pPr>
            <a:r>
              <a:rPr b="1" i="0" lang="en" sz="1600" u="none" cap="none" strike="noStrike">
                <a:solidFill>
                  <a:srgbClr val="255ED3"/>
                </a:solidFill>
                <a:latin typeface="Lato"/>
                <a:ea typeface="Lato"/>
                <a:cs typeface="Lato"/>
                <a:sym typeface="Lato"/>
              </a:rPr>
              <a:t>Problem Definition</a:t>
            </a:r>
            <a:endParaRPr b="1" i="0" sz="1600" u="none" cap="none" strike="noStrike">
              <a:solidFill>
                <a:srgbClr val="255ED3"/>
              </a:solidFill>
              <a:latin typeface="Lato"/>
              <a:ea typeface="Lato"/>
              <a:cs typeface="Lato"/>
              <a:sym typeface="Lato"/>
            </a:endParaRPr>
          </a:p>
          <a:p>
            <a:pPr indent="-330200" lvl="0" marL="457200" marR="0" rtl="0" algn="l">
              <a:lnSpc>
                <a:spcPct val="100000"/>
              </a:lnSpc>
              <a:spcBef>
                <a:spcPts val="0"/>
              </a:spcBef>
              <a:spcAft>
                <a:spcPts val="0"/>
              </a:spcAft>
              <a:buClr>
                <a:srgbClr val="255ED3"/>
              </a:buClr>
              <a:buSzPts val="1600"/>
              <a:buFont typeface="Lato"/>
              <a:buAutoNum type="arabicPeriod"/>
            </a:pPr>
            <a:r>
              <a:rPr b="1" i="0" lang="en" sz="1600" u="none" cap="none" strike="noStrike">
                <a:solidFill>
                  <a:srgbClr val="255ED3"/>
                </a:solidFill>
                <a:latin typeface="Lato"/>
                <a:ea typeface="Lato"/>
                <a:cs typeface="Lato"/>
                <a:sym typeface="Lato"/>
              </a:rPr>
              <a:t>Proposed Methodology</a:t>
            </a:r>
            <a:endParaRPr b="1" i="0" sz="1600" u="none" cap="none" strike="noStrike">
              <a:solidFill>
                <a:srgbClr val="255ED3"/>
              </a:solidFill>
              <a:latin typeface="Lato"/>
              <a:ea typeface="Lato"/>
              <a:cs typeface="Lato"/>
              <a:sym typeface="Lato"/>
            </a:endParaRPr>
          </a:p>
          <a:p>
            <a:pPr indent="-330200" lvl="0" marL="457200" marR="0" rtl="0" algn="l">
              <a:lnSpc>
                <a:spcPct val="100000"/>
              </a:lnSpc>
              <a:spcBef>
                <a:spcPts val="0"/>
              </a:spcBef>
              <a:spcAft>
                <a:spcPts val="0"/>
              </a:spcAft>
              <a:buClr>
                <a:srgbClr val="255ED3"/>
              </a:buClr>
              <a:buSzPts val="1600"/>
              <a:buFont typeface="Lato"/>
              <a:buAutoNum type="arabicPeriod"/>
            </a:pPr>
            <a:r>
              <a:rPr b="1" i="0" lang="en" sz="1600" u="none" cap="none" strike="noStrike">
                <a:solidFill>
                  <a:srgbClr val="255ED3"/>
                </a:solidFill>
                <a:latin typeface="Lato"/>
                <a:ea typeface="Lato"/>
                <a:cs typeface="Lato"/>
                <a:sym typeface="Lato"/>
              </a:rPr>
              <a:t>Evaluation and Result Analysis</a:t>
            </a:r>
            <a:endParaRPr b="1" i="0" sz="1600" u="none" cap="none" strike="noStrike">
              <a:solidFill>
                <a:srgbClr val="255ED3"/>
              </a:solidFill>
              <a:latin typeface="Lato"/>
              <a:ea typeface="Lato"/>
              <a:cs typeface="Lato"/>
              <a:sym typeface="Lato"/>
            </a:endParaRPr>
          </a:p>
          <a:p>
            <a:pPr indent="-330200" lvl="0" marL="457200" marR="0" rtl="0" algn="l">
              <a:lnSpc>
                <a:spcPct val="100000"/>
              </a:lnSpc>
              <a:spcBef>
                <a:spcPts val="0"/>
              </a:spcBef>
              <a:spcAft>
                <a:spcPts val="0"/>
              </a:spcAft>
              <a:buClr>
                <a:srgbClr val="255ED3"/>
              </a:buClr>
              <a:buSzPts val="1600"/>
              <a:buFont typeface="Lato"/>
              <a:buAutoNum type="arabicPeriod"/>
            </a:pPr>
            <a:r>
              <a:rPr b="1" i="0" lang="en" sz="1600" u="none" cap="none" strike="noStrike">
                <a:solidFill>
                  <a:srgbClr val="255ED3"/>
                </a:solidFill>
                <a:latin typeface="Lato"/>
                <a:ea typeface="Lato"/>
                <a:cs typeface="Lato"/>
                <a:sym typeface="Lato"/>
              </a:rPr>
              <a:t>Conclusion</a:t>
            </a:r>
            <a:endParaRPr b="1" i="0" sz="1600" u="none" cap="none" strike="noStrike">
              <a:solidFill>
                <a:srgbClr val="255ED3"/>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327" name="Google Shape;327;p20"/>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Proposed Methodology</a:t>
            </a:r>
            <a:endParaRPr b="0" i="0" sz="2800" u="none" cap="none" strike="noStrike">
              <a:solidFill>
                <a:srgbClr val="000000"/>
              </a:solidFill>
              <a:latin typeface="Lato"/>
              <a:ea typeface="Lato"/>
              <a:cs typeface="Lato"/>
              <a:sym typeface="Lato"/>
            </a:endParaRPr>
          </a:p>
        </p:txBody>
      </p:sp>
      <p:cxnSp>
        <p:nvCxnSpPr>
          <p:cNvPr id="328" name="Google Shape;328;p20"/>
          <p:cNvCxnSpPr>
            <a:stCxn id="329" idx="3"/>
            <a:endCxn id="330" idx="1"/>
          </p:cNvCxnSpPr>
          <p:nvPr/>
        </p:nvCxnSpPr>
        <p:spPr>
          <a:xfrm>
            <a:off x="2101575"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331" name="Google Shape;331;p20"/>
          <p:cNvCxnSpPr>
            <a:stCxn id="330" idx="3"/>
            <a:endCxn id="332" idx="1"/>
          </p:cNvCxnSpPr>
          <p:nvPr/>
        </p:nvCxnSpPr>
        <p:spPr>
          <a:xfrm>
            <a:off x="4348088"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333" name="Google Shape;333;p20"/>
          <p:cNvCxnSpPr>
            <a:stCxn id="332" idx="3"/>
            <a:endCxn id="334" idx="1"/>
          </p:cNvCxnSpPr>
          <p:nvPr/>
        </p:nvCxnSpPr>
        <p:spPr>
          <a:xfrm>
            <a:off x="6378025" y="1529275"/>
            <a:ext cx="471900" cy="0"/>
          </a:xfrm>
          <a:prstGeom prst="straightConnector1">
            <a:avLst/>
          </a:prstGeom>
          <a:noFill/>
          <a:ln cap="flat" cmpd="sng" w="9525">
            <a:solidFill>
              <a:srgbClr val="B45F06"/>
            </a:solidFill>
            <a:prstDash val="solid"/>
            <a:round/>
            <a:headEnd len="sm" w="sm" type="none"/>
            <a:tailEnd len="med" w="med" type="triangle"/>
          </a:ln>
        </p:spPr>
      </p:cxnSp>
      <p:sp>
        <p:nvSpPr>
          <p:cNvPr id="329" name="Google Shape;329;p20"/>
          <p:cNvSpPr txBox="1"/>
          <p:nvPr/>
        </p:nvSpPr>
        <p:spPr>
          <a:xfrm>
            <a:off x="54367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Profile Generation</a:t>
            </a:r>
            <a:endParaRPr b="1" i="0" sz="1600" u="none" cap="none" strike="noStrike">
              <a:solidFill>
                <a:srgbClr val="B45F06"/>
              </a:solidFill>
              <a:latin typeface="Lato"/>
              <a:ea typeface="Lato"/>
              <a:cs typeface="Lato"/>
              <a:sym typeface="Lato"/>
            </a:endParaRPr>
          </a:p>
        </p:txBody>
      </p:sp>
      <p:sp>
        <p:nvSpPr>
          <p:cNvPr id="330" name="Google Shape;330;p20"/>
          <p:cNvSpPr txBox="1"/>
          <p:nvPr/>
        </p:nvSpPr>
        <p:spPr>
          <a:xfrm>
            <a:off x="2573588" y="1190725"/>
            <a:ext cx="17745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Donation Choice Generation</a:t>
            </a:r>
            <a:endParaRPr b="1" i="0" sz="1600" u="none" cap="none" strike="noStrike">
              <a:solidFill>
                <a:srgbClr val="B45F06"/>
              </a:solidFill>
              <a:latin typeface="Lato"/>
              <a:ea typeface="Lato"/>
              <a:cs typeface="Lato"/>
              <a:sym typeface="Lato"/>
            </a:endParaRPr>
          </a:p>
        </p:txBody>
      </p:sp>
      <p:sp>
        <p:nvSpPr>
          <p:cNvPr id="332" name="Google Shape;332;p20"/>
          <p:cNvSpPr txBox="1"/>
          <p:nvPr/>
        </p:nvSpPr>
        <p:spPr>
          <a:xfrm>
            <a:off x="482012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Prompt Generation</a:t>
            </a:r>
            <a:endParaRPr b="1" i="0" sz="1600" u="none" cap="none" strike="noStrike">
              <a:solidFill>
                <a:srgbClr val="B45F06"/>
              </a:solidFill>
              <a:latin typeface="Lato"/>
              <a:ea typeface="Lato"/>
              <a:cs typeface="Lato"/>
              <a:sym typeface="Lato"/>
            </a:endParaRPr>
          </a:p>
        </p:txBody>
      </p:sp>
      <p:sp>
        <p:nvSpPr>
          <p:cNvPr id="334" name="Google Shape;334;p20"/>
          <p:cNvSpPr txBox="1"/>
          <p:nvPr/>
        </p:nvSpPr>
        <p:spPr>
          <a:xfrm>
            <a:off x="6850050" y="1190725"/>
            <a:ext cx="1297800" cy="6771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9900FF"/>
                </a:solidFill>
                <a:latin typeface="Lato"/>
                <a:ea typeface="Lato"/>
                <a:cs typeface="Lato"/>
                <a:sym typeface="Lato"/>
              </a:rPr>
              <a:t>LLM</a:t>
            </a:r>
            <a:endParaRPr b="1" i="0" sz="1600" u="none" cap="none" strike="noStrike">
              <a:solidFill>
                <a:srgbClr val="9900FF"/>
              </a:solidFill>
              <a:latin typeface="Lato"/>
              <a:ea typeface="Lato"/>
              <a:cs typeface="Lato"/>
              <a:sym typeface="Lato"/>
            </a:endParaRPr>
          </a:p>
        </p:txBody>
      </p:sp>
      <p:sp>
        <p:nvSpPr>
          <p:cNvPr id="335" name="Google Shape;335;p20"/>
          <p:cNvSpPr txBox="1"/>
          <p:nvPr/>
        </p:nvSpPr>
        <p:spPr>
          <a:xfrm>
            <a:off x="6782800" y="3283275"/>
            <a:ext cx="1557900" cy="477000"/>
          </a:xfrm>
          <a:prstGeom prst="rect">
            <a:avLst/>
          </a:prstGeom>
          <a:solidFill>
            <a:srgbClr val="D9EAD3"/>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9900FF"/>
                </a:solidFill>
                <a:latin typeface="Lato"/>
                <a:ea typeface="Lato"/>
                <a:cs typeface="Lato"/>
                <a:sym typeface="Lato"/>
              </a:rPr>
              <a:t>LLM Answer</a:t>
            </a:r>
            <a:endParaRPr b="1" i="0" sz="1900" u="none" cap="none" strike="noStrike">
              <a:solidFill>
                <a:srgbClr val="9900FF"/>
              </a:solidFill>
              <a:latin typeface="Lato"/>
              <a:ea typeface="Lato"/>
              <a:cs typeface="Lato"/>
              <a:sym typeface="Lato"/>
            </a:endParaRPr>
          </a:p>
        </p:txBody>
      </p:sp>
      <p:sp>
        <p:nvSpPr>
          <p:cNvPr id="336" name="Google Shape;336;p20"/>
          <p:cNvSpPr txBox="1"/>
          <p:nvPr/>
        </p:nvSpPr>
        <p:spPr>
          <a:xfrm>
            <a:off x="48586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Post Process</a:t>
            </a:r>
            <a:endParaRPr b="1" i="0" sz="1600" u="none" cap="none" strike="noStrike">
              <a:solidFill>
                <a:srgbClr val="38761D"/>
              </a:solidFill>
              <a:latin typeface="Lato"/>
              <a:ea typeface="Lato"/>
              <a:cs typeface="Lato"/>
              <a:sym typeface="Lato"/>
            </a:endParaRPr>
          </a:p>
        </p:txBody>
      </p:sp>
      <p:sp>
        <p:nvSpPr>
          <p:cNvPr id="337" name="Google Shape;337;p20"/>
          <p:cNvSpPr txBox="1"/>
          <p:nvPr/>
        </p:nvSpPr>
        <p:spPr>
          <a:xfrm>
            <a:off x="29344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LLM Choice</a:t>
            </a:r>
            <a:endParaRPr b="1" i="0" sz="1600" u="none" cap="none" strike="noStrike">
              <a:solidFill>
                <a:srgbClr val="38761D"/>
              </a:solidFill>
              <a:latin typeface="Lato"/>
              <a:ea typeface="Lato"/>
              <a:cs typeface="Lato"/>
              <a:sym typeface="Lato"/>
            </a:endParaRPr>
          </a:p>
        </p:txBody>
      </p:sp>
      <p:sp>
        <p:nvSpPr>
          <p:cNvPr id="338" name="Google Shape;338;p20"/>
          <p:cNvSpPr txBox="1"/>
          <p:nvPr/>
        </p:nvSpPr>
        <p:spPr>
          <a:xfrm>
            <a:off x="664900" y="3306225"/>
            <a:ext cx="17745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Result Analysis</a:t>
            </a:r>
            <a:endParaRPr b="1" i="0" sz="1600" u="none" cap="none" strike="noStrike">
              <a:solidFill>
                <a:srgbClr val="38761D"/>
              </a:solidFill>
              <a:latin typeface="Lato"/>
              <a:ea typeface="Lato"/>
              <a:cs typeface="Lato"/>
              <a:sym typeface="Lato"/>
            </a:endParaRPr>
          </a:p>
        </p:txBody>
      </p:sp>
      <p:cxnSp>
        <p:nvCxnSpPr>
          <p:cNvPr id="339" name="Google Shape;339;p20"/>
          <p:cNvCxnSpPr/>
          <p:nvPr/>
        </p:nvCxnSpPr>
        <p:spPr>
          <a:xfrm flipH="1">
            <a:off x="7534656" y="2499623"/>
            <a:ext cx="2400" cy="806700"/>
          </a:xfrm>
          <a:prstGeom prst="straightConnector1">
            <a:avLst/>
          </a:prstGeom>
          <a:noFill/>
          <a:ln cap="flat" cmpd="sng" w="9525">
            <a:solidFill>
              <a:srgbClr val="B45F06"/>
            </a:solidFill>
            <a:prstDash val="solid"/>
            <a:round/>
            <a:headEnd len="sm" w="sm" type="none"/>
            <a:tailEnd len="med" w="med" type="triangle"/>
          </a:ln>
        </p:spPr>
      </p:cxnSp>
      <p:cxnSp>
        <p:nvCxnSpPr>
          <p:cNvPr id="340" name="Google Shape;340;p20"/>
          <p:cNvCxnSpPr>
            <a:stCxn id="335" idx="1"/>
            <a:endCxn id="336" idx="3"/>
          </p:cNvCxnSpPr>
          <p:nvPr/>
        </p:nvCxnSpPr>
        <p:spPr>
          <a:xfrm rot="10800000">
            <a:off x="64165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341" name="Google Shape;341;p20"/>
          <p:cNvCxnSpPr>
            <a:stCxn id="336" idx="1"/>
            <a:endCxn id="337" idx="3"/>
          </p:cNvCxnSpPr>
          <p:nvPr/>
        </p:nvCxnSpPr>
        <p:spPr>
          <a:xfrm rot="10800000">
            <a:off x="44923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342" name="Google Shape;342;p20"/>
          <p:cNvCxnSpPr>
            <a:stCxn id="337" idx="1"/>
            <a:endCxn id="338" idx="3"/>
          </p:cNvCxnSpPr>
          <p:nvPr/>
        </p:nvCxnSpPr>
        <p:spPr>
          <a:xfrm rot="10800000">
            <a:off x="2439400" y="3521775"/>
            <a:ext cx="495000" cy="0"/>
          </a:xfrm>
          <a:prstGeom prst="straightConnector1">
            <a:avLst/>
          </a:prstGeom>
          <a:noFill/>
          <a:ln cap="flat" cmpd="sng" w="9525">
            <a:solidFill>
              <a:srgbClr val="B45F06"/>
            </a:solidFill>
            <a:prstDash val="solid"/>
            <a:round/>
            <a:headEnd len="sm" w="sm" type="none"/>
            <a:tailEnd len="med" w="med" type="triangle"/>
          </a:ln>
        </p:spPr>
      </p:cxnSp>
      <p:pic>
        <p:nvPicPr>
          <p:cNvPr id="343" name="Google Shape;343;p20"/>
          <p:cNvPicPr preferRelativeResize="0"/>
          <p:nvPr/>
        </p:nvPicPr>
        <p:blipFill rotWithShape="1">
          <a:blip r:embed="rId3">
            <a:alphaModFix/>
          </a:blip>
          <a:srcRect b="0" l="0" r="0" t="0"/>
          <a:stretch/>
        </p:blipFill>
        <p:spPr>
          <a:xfrm>
            <a:off x="1014832" y="1867825"/>
            <a:ext cx="615587" cy="615601"/>
          </a:xfrm>
          <a:prstGeom prst="rect">
            <a:avLst/>
          </a:prstGeom>
          <a:noFill/>
          <a:ln>
            <a:noFill/>
          </a:ln>
        </p:spPr>
      </p:pic>
      <p:pic>
        <p:nvPicPr>
          <p:cNvPr id="344" name="Google Shape;344;p20"/>
          <p:cNvPicPr preferRelativeResize="0"/>
          <p:nvPr/>
        </p:nvPicPr>
        <p:blipFill rotWithShape="1">
          <a:blip r:embed="rId4">
            <a:alphaModFix/>
          </a:blip>
          <a:srcRect b="0" l="0" r="0" t="0"/>
          <a:stretch/>
        </p:blipFill>
        <p:spPr>
          <a:xfrm>
            <a:off x="3154533" y="1892163"/>
            <a:ext cx="612648" cy="566927"/>
          </a:xfrm>
          <a:prstGeom prst="rect">
            <a:avLst/>
          </a:prstGeom>
          <a:noFill/>
          <a:ln>
            <a:noFill/>
          </a:ln>
        </p:spPr>
      </p:pic>
      <p:pic>
        <p:nvPicPr>
          <p:cNvPr id="345" name="Google Shape;345;p20"/>
          <p:cNvPicPr preferRelativeResize="0"/>
          <p:nvPr/>
        </p:nvPicPr>
        <p:blipFill rotWithShape="1">
          <a:blip r:embed="rId5">
            <a:alphaModFix/>
          </a:blip>
          <a:srcRect b="9961" l="5919" r="6104" t="9438"/>
          <a:stretch/>
        </p:blipFill>
        <p:spPr>
          <a:xfrm>
            <a:off x="5273300" y="1892175"/>
            <a:ext cx="612647" cy="612647"/>
          </a:xfrm>
          <a:prstGeom prst="rect">
            <a:avLst/>
          </a:prstGeom>
          <a:noFill/>
          <a:ln>
            <a:noFill/>
          </a:ln>
        </p:spPr>
      </p:pic>
      <p:pic>
        <p:nvPicPr>
          <p:cNvPr id="346" name="Google Shape;346;p20"/>
          <p:cNvPicPr preferRelativeResize="0"/>
          <p:nvPr/>
        </p:nvPicPr>
        <p:blipFill rotWithShape="1">
          <a:blip r:embed="rId6">
            <a:alphaModFix/>
          </a:blip>
          <a:srcRect b="12040" l="3937" r="5309" t="4861"/>
          <a:stretch/>
        </p:blipFill>
        <p:spPr>
          <a:xfrm>
            <a:off x="7257700" y="1886975"/>
            <a:ext cx="612648" cy="612648"/>
          </a:xfrm>
          <a:prstGeom prst="rect">
            <a:avLst/>
          </a:prstGeom>
          <a:noFill/>
          <a:ln>
            <a:noFill/>
          </a:ln>
        </p:spPr>
      </p:pic>
      <p:pic>
        <p:nvPicPr>
          <p:cNvPr id="347" name="Google Shape;347;p20"/>
          <p:cNvPicPr preferRelativeResize="0"/>
          <p:nvPr/>
        </p:nvPicPr>
        <p:blipFill rotWithShape="1">
          <a:blip r:embed="rId7">
            <a:alphaModFix/>
          </a:blip>
          <a:srcRect b="0" l="0" r="0" t="0"/>
          <a:stretch/>
        </p:blipFill>
        <p:spPr>
          <a:xfrm>
            <a:off x="7236825" y="3817225"/>
            <a:ext cx="612648" cy="612648"/>
          </a:xfrm>
          <a:prstGeom prst="rect">
            <a:avLst/>
          </a:prstGeom>
          <a:noFill/>
          <a:ln>
            <a:noFill/>
          </a:ln>
        </p:spPr>
      </p:pic>
      <p:pic>
        <p:nvPicPr>
          <p:cNvPr id="348" name="Google Shape;348;p20"/>
          <p:cNvPicPr preferRelativeResize="0"/>
          <p:nvPr/>
        </p:nvPicPr>
        <p:blipFill rotWithShape="1">
          <a:blip r:embed="rId8">
            <a:alphaModFix/>
          </a:blip>
          <a:srcRect b="16618" l="17998" r="18220" t="17999"/>
          <a:stretch/>
        </p:blipFill>
        <p:spPr>
          <a:xfrm>
            <a:off x="5331225" y="3817225"/>
            <a:ext cx="612648" cy="612648"/>
          </a:xfrm>
          <a:prstGeom prst="rect">
            <a:avLst/>
          </a:prstGeom>
          <a:noFill/>
          <a:ln>
            <a:noFill/>
          </a:ln>
        </p:spPr>
      </p:pic>
      <p:pic>
        <p:nvPicPr>
          <p:cNvPr id="349" name="Google Shape;349;p20"/>
          <p:cNvPicPr preferRelativeResize="0"/>
          <p:nvPr/>
        </p:nvPicPr>
        <p:blipFill rotWithShape="1">
          <a:blip r:embed="rId9">
            <a:alphaModFix/>
          </a:blip>
          <a:srcRect b="13072" l="14363" r="12871" t="12940"/>
          <a:stretch/>
        </p:blipFill>
        <p:spPr>
          <a:xfrm>
            <a:off x="3313700" y="3817225"/>
            <a:ext cx="612648" cy="612648"/>
          </a:xfrm>
          <a:prstGeom prst="rect">
            <a:avLst/>
          </a:prstGeom>
          <a:noFill/>
          <a:ln>
            <a:noFill/>
          </a:ln>
        </p:spPr>
      </p:pic>
      <p:pic>
        <p:nvPicPr>
          <p:cNvPr id="350" name="Google Shape;350;p20"/>
          <p:cNvPicPr preferRelativeResize="0"/>
          <p:nvPr/>
        </p:nvPicPr>
        <p:blipFill rotWithShape="1">
          <a:blip r:embed="rId10">
            <a:alphaModFix/>
          </a:blip>
          <a:srcRect b="0" l="0" r="0" t="0"/>
          <a:stretch/>
        </p:blipFill>
        <p:spPr>
          <a:xfrm>
            <a:off x="1016300" y="3817225"/>
            <a:ext cx="612647" cy="612647"/>
          </a:xfrm>
          <a:prstGeom prst="rect">
            <a:avLst/>
          </a:prstGeom>
          <a:noFill/>
          <a:ln>
            <a:noFill/>
          </a:ln>
        </p:spPr>
      </p:pic>
      <p:sp>
        <p:nvSpPr>
          <p:cNvPr id="351" name="Google Shape;351;p20"/>
          <p:cNvSpPr/>
          <p:nvPr/>
        </p:nvSpPr>
        <p:spPr>
          <a:xfrm>
            <a:off x="6593050" y="2913250"/>
            <a:ext cx="1937400" cy="15960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357" name="Google Shape;357;p21"/>
          <p:cNvSpPr txBox="1"/>
          <p:nvPr/>
        </p:nvSpPr>
        <p:spPr>
          <a:xfrm>
            <a:off x="0" y="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LLM Answer</a:t>
            </a:r>
            <a:endParaRPr b="0" i="0" sz="2800" u="none" cap="none" strike="noStrike">
              <a:solidFill>
                <a:srgbClr val="000000"/>
              </a:solidFill>
              <a:latin typeface="Lato"/>
              <a:ea typeface="Lato"/>
              <a:cs typeface="Lato"/>
              <a:sym typeface="Lato"/>
            </a:endParaRPr>
          </a:p>
        </p:txBody>
      </p:sp>
      <p:sp>
        <p:nvSpPr>
          <p:cNvPr id="358" name="Google Shape;358;p21"/>
          <p:cNvSpPr txBox="1"/>
          <p:nvPr/>
        </p:nvSpPr>
        <p:spPr>
          <a:xfrm>
            <a:off x="76250" y="628200"/>
            <a:ext cx="9144000" cy="427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#charitychoice #donationdecision #giveback #socialcause</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i would choose option b.</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this response may be motivated by the fact that option b provides support to male children, which could be perceived as a vulnerable population. additionally, the fact that the charity provides support to assault victims may resonate with the donor's personal values and beliefs, as measured by their political leaning and agreement with statements related to charitable giving. it's also possible that the donor is more</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______________________________________________________________________________________________________________________________</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#answer</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option b</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note: you are answering on behalf of the donor with the given profile. the answers are based on the donor's characteristics, values, and preferences. the choices you make will be analyzed to predict the likelihood of the donor donating to each charity. #note</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note to the reader: please remember that this is a hypothetical scenario and that real donors may have different characteristics and preferences. this exercise aims to demonstrate the application of predictive models</a:t>
            </a:r>
            <a:endParaRPr b="0" i="0" sz="1400" u="none" cap="none" strike="noStrike">
              <a:solidFill>
                <a:srgbClr val="000000"/>
              </a:solidFill>
              <a:latin typeface="Lato"/>
              <a:ea typeface="Lato"/>
              <a:cs typeface="Lato"/>
              <a:sym typeface="Lato"/>
            </a:endParaRPr>
          </a:p>
        </p:txBody>
      </p:sp>
      <p:sp>
        <p:nvSpPr>
          <p:cNvPr id="359" name="Google Shape;359;p21"/>
          <p:cNvSpPr txBox="1"/>
          <p:nvPr/>
        </p:nvSpPr>
        <p:spPr>
          <a:xfrm>
            <a:off x="5199250" y="878150"/>
            <a:ext cx="19236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FF"/>
                </a:solidFill>
                <a:latin typeface="Lato"/>
                <a:ea typeface="Lato"/>
                <a:cs typeface="Lato"/>
                <a:sym typeface="Lato"/>
              </a:rPr>
              <a:t>Scenario 1</a:t>
            </a:r>
            <a:endParaRPr b="0" i="0" sz="1800" u="none" cap="none" strike="noStrike">
              <a:solidFill>
                <a:srgbClr val="0000FF"/>
              </a:solidFill>
              <a:latin typeface="Lato"/>
              <a:ea typeface="Lato"/>
              <a:cs typeface="Lato"/>
              <a:sym typeface="Lato"/>
            </a:endParaRPr>
          </a:p>
        </p:txBody>
      </p:sp>
      <p:sp>
        <p:nvSpPr>
          <p:cNvPr id="360" name="Google Shape;360;p21"/>
          <p:cNvSpPr txBox="1"/>
          <p:nvPr/>
        </p:nvSpPr>
        <p:spPr>
          <a:xfrm>
            <a:off x="5086825" y="2786875"/>
            <a:ext cx="19236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FF"/>
                </a:solidFill>
                <a:latin typeface="Lato"/>
                <a:ea typeface="Lato"/>
                <a:cs typeface="Lato"/>
                <a:sym typeface="Lato"/>
              </a:rPr>
              <a:t>Scenario 2</a:t>
            </a:r>
            <a:endParaRPr b="0" i="0" sz="1800" u="none" cap="none" strike="noStrike">
              <a:solidFill>
                <a:srgbClr val="0000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366" name="Google Shape;366;p22"/>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Proposed Methodology</a:t>
            </a:r>
            <a:endParaRPr b="0" i="0" sz="2800" u="none" cap="none" strike="noStrike">
              <a:solidFill>
                <a:srgbClr val="000000"/>
              </a:solidFill>
              <a:latin typeface="Lato"/>
              <a:ea typeface="Lato"/>
              <a:cs typeface="Lato"/>
              <a:sym typeface="Lato"/>
            </a:endParaRPr>
          </a:p>
        </p:txBody>
      </p:sp>
      <p:cxnSp>
        <p:nvCxnSpPr>
          <p:cNvPr id="367" name="Google Shape;367;p22"/>
          <p:cNvCxnSpPr>
            <a:stCxn id="368" idx="3"/>
            <a:endCxn id="369" idx="1"/>
          </p:cNvCxnSpPr>
          <p:nvPr/>
        </p:nvCxnSpPr>
        <p:spPr>
          <a:xfrm>
            <a:off x="2101575"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370" name="Google Shape;370;p22"/>
          <p:cNvCxnSpPr>
            <a:stCxn id="369" idx="3"/>
            <a:endCxn id="371" idx="1"/>
          </p:cNvCxnSpPr>
          <p:nvPr/>
        </p:nvCxnSpPr>
        <p:spPr>
          <a:xfrm>
            <a:off x="4348088"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372" name="Google Shape;372;p22"/>
          <p:cNvCxnSpPr>
            <a:stCxn id="371" idx="3"/>
            <a:endCxn id="373" idx="1"/>
          </p:cNvCxnSpPr>
          <p:nvPr/>
        </p:nvCxnSpPr>
        <p:spPr>
          <a:xfrm>
            <a:off x="6378025" y="1529275"/>
            <a:ext cx="471900" cy="0"/>
          </a:xfrm>
          <a:prstGeom prst="straightConnector1">
            <a:avLst/>
          </a:prstGeom>
          <a:noFill/>
          <a:ln cap="flat" cmpd="sng" w="9525">
            <a:solidFill>
              <a:srgbClr val="B45F06"/>
            </a:solidFill>
            <a:prstDash val="solid"/>
            <a:round/>
            <a:headEnd len="sm" w="sm" type="none"/>
            <a:tailEnd len="med" w="med" type="triangle"/>
          </a:ln>
        </p:spPr>
      </p:cxnSp>
      <p:sp>
        <p:nvSpPr>
          <p:cNvPr id="368" name="Google Shape;368;p22"/>
          <p:cNvSpPr txBox="1"/>
          <p:nvPr/>
        </p:nvSpPr>
        <p:spPr>
          <a:xfrm>
            <a:off x="54367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Profile Generation</a:t>
            </a:r>
            <a:endParaRPr b="1" i="0" sz="1600" u="none" cap="none" strike="noStrike">
              <a:solidFill>
                <a:srgbClr val="B45F06"/>
              </a:solidFill>
              <a:latin typeface="Lato"/>
              <a:ea typeface="Lato"/>
              <a:cs typeface="Lato"/>
              <a:sym typeface="Lato"/>
            </a:endParaRPr>
          </a:p>
        </p:txBody>
      </p:sp>
      <p:sp>
        <p:nvSpPr>
          <p:cNvPr id="369" name="Google Shape;369;p22"/>
          <p:cNvSpPr txBox="1"/>
          <p:nvPr/>
        </p:nvSpPr>
        <p:spPr>
          <a:xfrm>
            <a:off x="2573588" y="1190725"/>
            <a:ext cx="17745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Donation Choice Generation</a:t>
            </a:r>
            <a:endParaRPr b="1" i="0" sz="1600" u="none" cap="none" strike="noStrike">
              <a:solidFill>
                <a:srgbClr val="B45F06"/>
              </a:solidFill>
              <a:latin typeface="Lato"/>
              <a:ea typeface="Lato"/>
              <a:cs typeface="Lato"/>
              <a:sym typeface="Lato"/>
            </a:endParaRPr>
          </a:p>
        </p:txBody>
      </p:sp>
      <p:sp>
        <p:nvSpPr>
          <p:cNvPr id="371" name="Google Shape;371;p22"/>
          <p:cNvSpPr txBox="1"/>
          <p:nvPr/>
        </p:nvSpPr>
        <p:spPr>
          <a:xfrm>
            <a:off x="482012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Prompt Generation</a:t>
            </a:r>
            <a:endParaRPr b="1" i="0" sz="1600" u="none" cap="none" strike="noStrike">
              <a:solidFill>
                <a:srgbClr val="B45F06"/>
              </a:solidFill>
              <a:latin typeface="Lato"/>
              <a:ea typeface="Lato"/>
              <a:cs typeface="Lato"/>
              <a:sym typeface="Lato"/>
            </a:endParaRPr>
          </a:p>
        </p:txBody>
      </p:sp>
      <p:sp>
        <p:nvSpPr>
          <p:cNvPr id="373" name="Google Shape;373;p22"/>
          <p:cNvSpPr txBox="1"/>
          <p:nvPr/>
        </p:nvSpPr>
        <p:spPr>
          <a:xfrm>
            <a:off x="6850050" y="1190725"/>
            <a:ext cx="1297800" cy="6771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9900FF"/>
                </a:solidFill>
                <a:latin typeface="Lato"/>
                <a:ea typeface="Lato"/>
                <a:cs typeface="Lato"/>
                <a:sym typeface="Lato"/>
              </a:rPr>
              <a:t>LLM</a:t>
            </a:r>
            <a:endParaRPr b="1" i="0" sz="1600" u="none" cap="none" strike="noStrike">
              <a:solidFill>
                <a:srgbClr val="9900FF"/>
              </a:solidFill>
              <a:latin typeface="Lato"/>
              <a:ea typeface="Lato"/>
              <a:cs typeface="Lato"/>
              <a:sym typeface="Lato"/>
            </a:endParaRPr>
          </a:p>
        </p:txBody>
      </p:sp>
      <p:sp>
        <p:nvSpPr>
          <p:cNvPr id="374" name="Google Shape;374;p22"/>
          <p:cNvSpPr txBox="1"/>
          <p:nvPr/>
        </p:nvSpPr>
        <p:spPr>
          <a:xfrm>
            <a:off x="6782800" y="3306225"/>
            <a:ext cx="1557900" cy="4311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900FF"/>
                </a:solidFill>
                <a:latin typeface="Lato"/>
                <a:ea typeface="Lato"/>
                <a:cs typeface="Lato"/>
                <a:sym typeface="Lato"/>
              </a:rPr>
              <a:t>LLM Answer</a:t>
            </a:r>
            <a:endParaRPr b="1" i="0" sz="1600" u="none" cap="none" strike="noStrike">
              <a:solidFill>
                <a:srgbClr val="9900FF"/>
              </a:solidFill>
              <a:latin typeface="Lato"/>
              <a:ea typeface="Lato"/>
              <a:cs typeface="Lato"/>
              <a:sym typeface="Lato"/>
            </a:endParaRPr>
          </a:p>
        </p:txBody>
      </p:sp>
      <p:sp>
        <p:nvSpPr>
          <p:cNvPr id="375" name="Google Shape;375;p22"/>
          <p:cNvSpPr txBox="1"/>
          <p:nvPr/>
        </p:nvSpPr>
        <p:spPr>
          <a:xfrm>
            <a:off x="4858600" y="3283275"/>
            <a:ext cx="1557900" cy="477000"/>
          </a:xfrm>
          <a:prstGeom prst="rect">
            <a:avLst/>
          </a:prstGeom>
          <a:solidFill>
            <a:srgbClr val="D0E0E3"/>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38761D"/>
                </a:solidFill>
                <a:latin typeface="Lato"/>
                <a:ea typeface="Lato"/>
                <a:cs typeface="Lato"/>
                <a:sym typeface="Lato"/>
              </a:rPr>
              <a:t>Post Process</a:t>
            </a:r>
            <a:endParaRPr b="1" i="0" sz="1900" u="none" cap="none" strike="noStrike">
              <a:solidFill>
                <a:srgbClr val="38761D"/>
              </a:solidFill>
              <a:latin typeface="Lato"/>
              <a:ea typeface="Lato"/>
              <a:cs typeface="Lato"/>
              <a:sym typeface="Lato"/>
            </a:endParaRPr>
          </a:p>
        </p:txBody>
      </p:sp>
      <p:sp>
        <p:nvSpPr>
          <p:cNvPr id="376" name="Google Shape;376;p22"/>
          <p:cNvSpPr txBox="1"/>
          <p:nvPr/>
        </p:nvSpPr>
        <p:spPr>
          <a:xfrm>
            <a:off x="2934400" y="3283275"/>
            <a:ext cx="1557900" cy="477000"/>
          </a:xfrm>
          <a:prstGeom prst="rect">
            <a:avLst/>
          </a:prstGeom>
          <a:solidFill>
            <a:srgbClr val="D0E0E3"/>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38761D"/>
                </a:solidFill>
                <a:latin typeface="Lato"/>
                <a:ea typeface="Lato"/>
                <a:cs typeface="Lato"/>
                <a:sym typeface="Lato"/>
              </a:rPr>
              <a:t>LLM Choice</a:t>
            </a:r>
            <a:endParaRPr b="1" i="0" sz="1900" u="none" cap="none" strike="noStrike">
              <a:solidFill>
                <a:srgbClr val="38761D"/>
              </a:solidFill>
              <a:latin typeface="Lato"/>
              <a:ea typeface="Lato"/>
              <a:cs typeface="Lato"/>
              <a:sym typeface="Lato"/>
            </a:endParaRPr>
          </a:p>
        </p:txBody>
      </p:sp>
      <p:sp>
        <p:nvSpPr>
          <p:cNvPr id="377" name="Google Shape;377;p22"/>
          <p:cNvSpPr txBox="1"/>
          <p:nvPr/>
        </p:nvSpPr>
        <p:spPr>
          <a:xfrm>
            <a:off x="664900" y="3306225"/>
            <a:ext cx="17745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Result Analysis</a:t>
            </a:r>
            <a:endParaRPr b="1" i="0" sz="1600" u="none" cap="none" strike="noStrike">
              <a:solidFill>
                <a:srgbClr val="38761D"/>
              </a:solidFill>
              <a:latin typeface="Lato"/>
              <a:ea typeface="Lato"/>
              <a:cs typeface="Lato"/>
              <a:sym typeface="Lato"/>
            </a:endParaRPr>
          </a:p>
        </p:txBody>
      </p:sp>
      <p:cxnSp>
        <p:nvCxnSpPr>
          <p:cNvPr id="378" name="Google Shape;378;p22"/>
          <p:cNvCxnSpPr/>
          <p:nvPr/>
        </p:nvCxnSpPr>
        <p:spPr>
          <a:xfrm flipH="1">
            <a:off x="7534656" y="2499623"/>
            <a:ext cx="2400" cy="806700"/>
          </a:xfrm>
          <a:prstGeom prst="straightConnector1">
            <a:avLst/>
          </a:prstGeom>
          <a:noFill/>
          <a:ln cap="flat" cmpd="sng" w="9525">
            <a:solidFill>
              <a:srgbClr val="B45F06"/>
            </a:solidFill>
            <a:prstDash val="solid"/>
            <a:round/>
            <a:headEnd len="sm" w="sm" type="none"/>
            <a:tailEnd len="med" w="med" type="triangle"/>
          </a:ln>
        </p:spPr>
      </p:cxnSp>
      <p:cxnSp>
        <p:nvCxnSpPr>
          <p:cNvPr id="379" name="Google Shape;379;p22"/>
          <p:cNvCxnSpPr>
            <a:stCxn id="374" idx="1"/>
            <a:endCxn id="375" idx="3"/>
          </p:cNvCxnSpPr>
          <p:nvPr/>
        </p:nvCxnSpPr>
        <p:spPr>
          <a:xfrm rot="10800000">
            <a:off x="64165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380" name="Google Shape;380;p22"/>
          <p:cNvCxnSpPr>
            <a:stCxn id="375" idx="1"/>
            <a:endCxn id="376" idx="3"/>
          </p:cNvCxnSpPr>
          <p:nvPr/>
        </p:nvCxnSpPr>
        <p:spPr>
          <a:xfrm rot="10800000">
            <a:off x="44923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381" name="Google Shape;381;p22"/>
          <p:cNvCxnSpPr>
            <a:stCxn id="376" idx="1"/>
            <a:endCxn id="377" idx="3"/>
          </p:cNvCxnSpPr>
          <p:nvPr/>
        </p:nvCxnSpPr>
        <p:spPr>
          <a:xfrm rot="10800000">
            <a:off x="2439400" y="3521775"/>
            <a:ext cx="495000" cy="0"/>
          </a:xfrm>
          <a:prstGeom prst="straightConnector1">
            <a:avLst/>
          </a:prstGeom>
          <a:noFill/>
          <a:ln cap="flat" cmpd="sng" w="9525">
            <a:solidFill>
              <a:srgbClr val="B45F06"/>
            </a:solidFill>
            <a:prstDash val="solid"/>
            <a:round/>
            <a:headEnd len="sm" w="sm" type="none"/>
            <a:tailEnd len="med" w="med" type="triangle"/>
          </a:ln>
        </p:spPr>
      </p:cxnSp>
      <p:pic>
        <p:nvPicPr>
          <p:cNvPr id="382" name="Google Shape;382;p22"/>
          <p:cNvPicPr preferRelativeResize="0"/>
          <p:nvPr/>
        </p:nvPicPr>
        <p:blipFill rotWithShape="1">
          <a:blip r:embed="rId3">
            <a:alphaModFix/>
          </a:blip>
          <a:srcRect b="0" l="0" r="0" t="0"/>
          <a:stretch/>
        </p:blipFill>
        <p:spPr>
          <a:xfrm>
            <a:off x="1014832" y="1867825"/>
            <a:ext cx="615587" cy="615601"/>
          </a:xfrm>
          <a:prstGeom prst="rect">
            <a:avLst/>
          </a:prstGeom>
          <a:noFill/>
          <a:ln>
            <a:noFill/>
          </a:ln>
        </p:spPr>
      </p:pic>
      <p:pic>
        <p:nvPicPr>
          <p:cNvPr id="383" name="Google Shape;383;p22"/>
          <p:cNvPicPr preferRelativeResize="0"/>
          <p:nvPr/>
        </p:nvPicPr>
        <p:blipFill rotWithShape="1">
          <a:blip r:embed="rId4">
            <a:alphaModFix/>
          </a:blip>
          <a:srcRect b="0" l="0" r="0" t="0"/>
          <a:stretch/>
        </p:blipFill>
        <p:spPr>
          <a:xfrm>
            <a:off x="3154533" y="1892163"/>
            <a:ext cx="612648" cy="566927"/>
          </a:xfrm>
          <a:prstGeom prst="rect">
            <a:avLst/>
          </a:prstGeom>
          <a:noFill/>
          <a:ln>
            <a:noFill/>
          </a:ln>
        </p:spPr>
      </p:pic>
      <p:pic>
        <p:nvPicPr>
          <p:cNvPr id="384" name="Google Shape;384;p22"/>
          <p:cNvPicPr preferRelativeResize="0"/>
          <p:nvPr/>
        </p:nvPicPr>
        <p:blipFill rotWithShape="1">
          <a:blip r:embed="rId5">
            <a:alphaModFix/>
          </a:blip>
          <a:srcRect b="9961" l="5919" r="6104" t="9438"/>
          <a:stretch/>
        </p:blipFill>
        <p:spPr>
          <a:xfrm>
            <a:off x="5273300" y="1892175"/>
            <a:ext cx="612647" cy="612647"/>
          </a:xfrm>
          <a:prstGeom prst="rect">
            <a:avLst/>
          </a:prstGeom>
          <a:noFill/>
          <a:ln>
            <a:noFill/>
          </a:ln>
        </p:spPr>
      </p:pic>
      <p:pic>
        <p:nvPicPr>
          <p:cNvPr id="385" name="Google Shape;385;p22"/>
          <p:cNvPicPr preferRelativeResize="0"/>
          <p:nvPr/>
        </p:nvPicPr>
        <p:blipFill rotWithShape="1">
          <a:blip r:embed="rId6">
            <a:alphaModFix/>
          </a:blip>
          <a:srcRect b="12040" l="3937" r="5309" t="4861"/>
          <a:stretch/>
        </p:blipFill>
        <p:spPr>
          <a:xfrm>
            <a:off x="7257700" y="1886975"/>
            <a:ext cx="612648" cy="612648"/>
          </a:xfrm>
          <a:prstGeom prst="rect">
            <a:avLst/>
          </a:prstGeom>
          <a:noFill/>
          <a:ln>
            <a:noFill/>
          </a:ln>
        </p:spPr>
      </p:pic>
      <p:pic>
        <p:nvPicPr>
          <p:cNvPr id="386" name="Google Shape;386;p22"/>
          <p:cNvPicPr preferRelativeResize="0"/>
          <p:nvPr/>
        </p:nvPicPr>
        <p:blipFill rotWithShape="1">
          <a:blip r:embed="rId7">
            <a:alphaModFix/>
          </a:blip>
          <a:srcRect b="0" l="0" r="0" t="0"/>
          <a:stretch/>
        </p:blipFill>
        <p:spPr>
          <a:xfrm>
            <a:off x="7236825" y="3817225"/>
            <a:ext cx="612648" cy="612648"/>
          </a:xfrm>
          <a:prstGeom prst="rect">
            <a:avLst/>
          </a:prstGeom>
          <a:noFill/>
          <a:ln>
            <a:noFill/>
          </a:ln>
        </p:spPr>
      </p:pic>
      <p:pic>
        <p:nvPicPr>
          <p:cNvPr id="387" name="Google Shape;387;p22"/>
          <p:cNvPicPr preferRelativeResize="0"/>
          <p:nvPr/>
        </p:nvPicPr>
        <p:blipFill rotWithShape="1">
          <a:blip r:embed="rId8">
            <a:alphaModFix/>
          </a:blip>
          <a:srcRect b="16618" l="17998" r="18220" t="17999"/>
          <a:stretch/>
        </p:blipFill>
        <p:spPr>
          <a:xfrm>
            <a:off x="5331225" y="3817225"/>
            <a:ext cx="612648" cy="612648"/>
          </a:xfrm>
          <a:prstGeom prst="rect">
            <a:avLst/>
          </a:prstGeom>
          <a:noFill/>
          <a:ln>
            <a:noFill/>
          </a:ln>
        </p:spPr>
      </p:pic>
      <p:pic>
        <p:nvPicPr>
          <p:cNvPr id="388" name="Google Shape;388;p22"/>
          <p:cNvPicPr preferRelativeResize="0"/>
          <p:nvPr/>
        </p:nvPicPr>
        <p:blipFill rotWithShape="1">
          <a:blip r:embed="rId9">
            <a:alphaModFix/>
          </a:blip>
          <a:srcRect b="13072" l="14363" r="12871" t="12940"/>
          <a:stretch/>
        </p:blipFill>
        <p:spPr>
          <a:xfrm>
            <a:off x="3313700" y="3817225"/>
            <a:ext cx="612648" cy="612648"/>
          </a:xfrm>
          <a:prstGeom prst="rect">
            <a:avLst/>
          </a:prstGeom>
          <a:noFill/>
          <a:ln>
            <a:noFill/>
          </a:ln>
        </p:spPr>
      </p:pic>
      <p:pic>
        <p:nvPicPr>
          <p:cNvPr id="389" name="Google Shape;389;p22"/>
          <p:cNvPicPr preferRelativeResize="0"/>
          <p:nvPr/>
        </p:nvPicPr>
        <p:blipFill rotWithShape="1">
          <a:blip r:embed="rId10">
            <a:alphaModFix/>
          </a:blip>
          <a:srcRect b="0" l="0" r="0" t="0"/>
          <a:stretch/>
        </p:blipFill>
        <p:spPr>
          <a:xfrm>
            <a:off x="1016300" y="3817225"/>
            <a:ext cx="612647" cy="612647"/>
          </a:xfrm>
          <a:prstGeom prst="rect">
            <a:avLst/>
          </a:prstGeom>
          <a:noFill/>
          <a:ln>
            <a:noFill/>
          </a:ln>
        </p:spPr>
      </p:pic>
      <p:sp>
        <p:nvSpPr>
          <p:cNvPr id="390" name="Google Shape;390;p22"/>
          <p:cNvSpPr/>
          <p:nvPr/>
        </p:nvSpPr>
        <p:spPr>
          <a:xfrm>
            <a:off x="2815675" y="3010825"/>
            <a:ext cx="3805500" cy="1477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396" name="Google Shape;396;p23"/>
          <p:cNvSpPr txBox="1"/>
          <p:nvPr/>
        </p:nvSpPr>
        <p:spPr>
          <a:xfrm>
            <a:off x="0" y="0"/>
            <a:ext cx="86292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Post Processing </a:t>
            </a:r>
            <a:endParaRPr b="0" i="0" sz="28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and LLM Choice</a:t>
            </a:r>
            <a:endParaRPr b="0" i="0" sz="2800" u="none" cap="none" strike="noStrike">
              <a:solidFill>
                <a:srgbClr val="000000"/>
              </a:solidFill>
              <a:latin typeface="Lato"/>
              <a:ea typeface="Lato"/>
              <a:cs typeface="Lato"/>
              <a:sym typeface="Lato"/>
            </a:endParaRPr>
          </a:p>
        </p:txBody>
      </p:sp>
      <p:pic>
        <p:nvPicPr>
          <p:cNvPr id="397" name="Google Shape;397;p23"/>
          <p:cNvPicPr preferRelativeResize="0"/>
          <p:nvPr/>
        </p:nvPicPr>
        <p:blipFill rotWithShape="1">
          <a:blip r:embed="rId3">
            <a:alphaModFix/>
          </a:blip>
          <a:srcRect b="0" l="0" r="0" t="0"/>
          <a:stretch/>
        </p:blipFill>
        <p:spPr>
          <a:xfrm>
            <a:off x="1916000" y="302625"/>
            <a:ext cx="5910735" cy="4512998"/>
          </a:xfrm>
          <a:prstGeom prst="rect">
            <a:avLst/>
          </a:prstGeom>
          <a:noFill/>
          <a:ln>
            <a:noFill/>
          </a:ln>
        </p:spPr>
      </p:pic>
      <p:sp>
        <p:nvSpPr>
          <p:cNvPr id="398" name="Google Shape;398;p23"/>
          <p:cNvSpPr txBox="1"/>
          <p:nvPr/>
        </p:nvSpPr>
        <p:spPr>
          <a:xfrm>
            <a:off x="4397325" y="4077625"/>
            <a:ext cx="1798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Lato"/>
                <a:ea typeface="Lato"/>
                <a:cs typeface="Lato"/>
                <a:sym typeface="Lato"/>
              </a:rPr>
              <a:t>3 times at most </a:t>
            </a:r>
            <a:endParaRPr b="0" i="0" sz="1500" u="none" cap="none" strike="noStrike">
              <a:solidFill>
                <a:schemeClr val="dk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404" name="Google Shape;404;p24"/>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Proposed Methodology</a:t>
            </a:r>
            <a:endParaRPr b="0" i="0" sz="2800" u="none" cap="none" strike="noStrike">
              <a:solidFill>
                <a:srgbClr val="000000"/>
              </a:solidFill>
              <a:latin typeface="Lato"/>
              <a:ea typeface="Lato"/>
              <a:cs typeface="Lato"/>
              <a:sym typeface="Lato"/>
            </a:endParaRPr>
          </a:p>
        </p:txBody>
      </p:sp>
      <p:cxnSp>
        <p:nvCxnSpPr>
          <p:cNvPr id="405" name="Google Shape;405;p24"/>
          <p:cNvCxnSpPr>
            <a:stCxn id="406" idx="3"/>
            <a:endCxn id="407" idx="1"/>
          </p:cNvCxnSpPr>
          <p:nvPr/>
        </p:nvCxnSpPr>
        <p:spPr>
          <a:xfrm>
            <a:off x="2101575"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408" name="Google Shape;408;p24"/>
          <p:cNvCxnSpPr>
            <a:stCxn id="407" idx="3"/>
            <a:endCxn id="409" idx="1"/>
          </p:cNvCxnSpPr>
          <p:nvPr/>
        </p:nvCxnSpPr>
        <p:spPr>
          <a:xfrm>
            <a:off x="4348088"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410" name="Google Shape;410;p24"/>
          <p:cNvCxnSpPr>
            <a:stCxn id="409" idx="3"/>
            <a:endCxn id="411" idx="1"/>
          </p:cNvCxnSpPr>
          <p:nvPr/>
        </p:nvCxnSpPr>
        <p:spPr>
          <a:xfrm>
            <a:off x="6378025" y="1529275"/>
            <a:ext cx="471900" cy="0"/>
          </a:xfrm>
          <a:prstGeom prst="straightConnector1">
            <a:avLst/>
          </a:prstGeom>
          <a:noFill/>
          <a:ln cap="flat" cmpd="sng" w="9525">
            <a:solidFill>
              <a:srgbClr val="B45F06"/>
            </a:solidFill>
            <a:prstDash val="solid"/>
            <a:round/>
            <a:headEnd len="sm" w="sm" type="none"/>
            <a:tailEnd len="med" w="med" type="triangle"/>
          </a:ln>
        </p:spPr>
      </p:cxnSp>
      <p:sp>
        <p:nvSpPr>
          <p:cNvPr id="406" name="Google Shape;406;p24"/>
          <p:cNvSpPr txBox="1"/>
          <p:nvPr/>
        </p:nvSpPr>
        <p:spPr>
          <a:xfrm>
            <a:off x="54367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Profile Generation</a:t>
            </a:r>
            <a:endParaRPr b="1" i="0" sz="1600" u="none" cap="none" strike="noStrike">
              <a:solidFill>
                <a:srgbClr val="B45F06"/>
              </a:solidFill>
              <a:latin typeface="Lato"/>
              <a:ea typeface="Lato"/>
              <a:cs typeface="Lato"/>
              <a:sym typeface="Lato"/>
            </a:endParaRPr>
          </a:p>
        </p:txBody>
      </p:sp>
      <p:sp>
        <p:nvSpPr>
          <p:cNvPr id="407" name="Google Shape;407;p24"/>
          <p:cNvSpPr txBox="1"/>
          <p:nvPr/>
        </p:nvSpPr>
        <p:spPr>
          <a:xfrm>
            <a:off x="2573588" y="1190725"/>
            <a:ext cx="17745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Donation Choice Generation</a:t>
            </a:r>
            <a:endParaRPr b="1" i="0" sz="1600" u="none" cap="none" strike="noStrike">
              <a:solidFill>
                <a:srgbClr val="B45F06"/>
              </a:solidFill>
              <a:latin typeface="Lato"/>
              <a:ea typeface="Lato"/>
              <a:cs typeface="Lato"/>
              <a:sym typeface="Lato"/>
            </a:endParaRPr>
          </a:p>
        </p:txBody>
      </p:sp>
      <p:sp>
        <p:nvSpPr>
          <p:cNvPr id="409" name="Google Shape;409;p24"/>
          <p:cNvSpPr txBox="1"/>
          <p:nvPr/>
        </p:nvSpPr>
        <p:spPr>
          <a:xfrm>
            <a:off x="482012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Prompt Generation</a:t>
            </a:r>
            <a:endParaRPr b="1" i="0" sz="1600" u="none" cap="none" strike="noStrike">
              <a:solidFill>
                <a:srgbClr val="B45F06"/>
              </a:solidFill>
              <a:latin typeface="Lato"/>
              <a:ea typeface="Lato"/>
              <a:cs typeface="Lato"/>
              <a:sym typeface="Lato"/>
            </a:endParaRPr>
          </a:p>
        </p:txBody>
      </p:sp>
      <p:sp>
        <p:nvSpPr>
          <p:cNvPr id="411" name="Google Shape;411;p24"/>
          <p:cNvSpPr txBox="1"/>
          <p:nvPr/>
        </p:nvSpPr>
        <p:spPr>
          <a:xfrm>
            <a:off x="6850050" y="1190725"/>
            <a:ext cx="1297800" cy="6771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9900FF"/>
                </a:solidFill>
                <a:latin typeface="Lato"/>
                <a:ea typeface="Lato"/>
                <a:cs typeface="Lato"/>
                <a:sym typeface="Lato"/>
              </a:rPr>
              <a:t>LLM</a:t>
            </a:r>
            <a:endParaRPr b="1" i="0" sz="1600" u="none" cap="none" strike="noStrike">
              <a:solidFill>
                <a:srgbClr val="9900FF"/>
              </a:solidFill>
              <a:latin typeface="Lato"/>
              <a:ea typeface="Lato"/>
              <a:cs typeface="Lato"/>
              <a:sym typeface="Lato"/>
            </a:endParaRPr>
          </a:p>
        </p:txBody>
      </p:sp>
      <p:sp>
        <p:nvSpPr>
          <p:cNvPr id="412" name="Google Shape;412;p24"/>
          <p:cNvSpPr txBox="1"/>
          <p:nvPr/>
        </p:nvSpPr>
        <p:spPr>
          <a:xfrm>
            <a:off x="6782800" y="3306225"/>
            <a:ext cx="1557900" cy="4311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900FF"/>
                </a:solidFill>
                <a:latin typeface="Lato"/>
                <a:ea typeface="Lato"/>
                <a:cs typeface="Lato"/>
                <a:sym typeface="Lato"/>
              </a:rPr>
              <a:t>LLM Answer</a:t>
            </a:r>
            <a:endParaRPr b="1" i="0" sz="1600" u="none" cap="none" strike="noStrike">
              <a:solidFill>
                <a:srgbClr val="9900FF"/>
              </a:solidFill>
              <a:latin typeface="Lato"/>
              <a:ea typeface="Lato"/>
              <a:cs typeface="Lato"/>
              <a:sym typeface="Lato"/>
            </a:endParaRPr>
          </a:p>
        </p:txBody>
      </p:sp>
      <p:sp>
        <p:nvSpPr>
          <p:cNvPr id="413" name="Google Shape;413;p24"/>
          <p:cNvSpPr txBox="1"/>
          <p:nvPr/>
        </p:nvSpPr>
        <p:spPr>
          <a:xfrm>
            <a:off x="48586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Post Process</a:t>
            </a:r>
            <a:endParaRPr b="1" i="0" sz="1600" u="none" cap="none" strike="noStrike">
              <a:solidFill>
                <a:srgbClr val="38761D"/>
              </a:solidFill>
              <a:latin typeface="Lato"/>
              <a:ea typeface="Lato"/>
              <a:cs typeface="Lato"/>
              <a:sym typeface="Lato"/>
            </a:endParaRPr>
          </a:p>
        </p:txBody>
      </p:sp>
      <p:sp>
        <p:nvSpPr>
          <p:cNvPr id="414" name="Google Shape;414;p24"/>
          <p:cNvSpPr txBox="1"/>
          <p:nvPr/>
        </p:nvSpPr>
        <p:spPr>
          <a:xfrm>
            <a:off x="29344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LLM Choice</a:t>
            </a:r>
            <a:endParaRPr b="1" i="0" sz="1600" u="none" cap="none" strike="noStrike">
              <a:solidFill>
                <a:srgbClr val="38761D"/>
              </a:solidFill>
              <a:latin typeface="Lato"/>
              <a:ea typeface="Lato"/>
              <a:cs typeface="Lato"/>
              <a:sym typeface="Lato"/>
            </a:endParaRPr>
          </a:p>
        </p:txBody>
      </p:sp>
      <p:sp>
        <p:nvSpPr>
          <p:cNvPr id="415" name="Google Shape;415;p24"/>
          <p:cNvSpPr txBox="1"/>
          <p:nvPr/>
        </p:nvSpPr>
        <p:spPr>
          <a:xfrm>
            <a:off x="664900" y="3137025"/>
            <a:ext cx="1774500" cy="769500"/>
          </a:xfrm>
          <a:prstGeom prst="rect">
            <a:avLst/>
          </a:prstGeom>
          <a:solidFill>
            <a:srgbClr val="D0E0E3"/>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38761D"/>
                </a:solidFill>
                <a:latin typeface="Lato"/>
                <a:ea typeface="Lato"/>
                <a:cs typeface="Lato"/>
                <a:sym typeface="Lato"/>
              </a:rPr>
              <a:t>Result Analysis</a:t>
            </a:r>
            <a:endParaRPr b="1" i="0" sz="1900" u="none" cap="none" strike="noStrike">
              <a:solidFill>
                <a:srgbClr val="38761D"/>
              </a:solidFill>
              <a:latin typeface="Lato"/>
              <a:ea typeface="Lato"/>
              <a:cs typeface="Lato"/>
              <a:sym typeface="Lato"/>
            </a:endParaRPr>
          </a:p>
        </p:txBody>
      </p:sp>
      <p:cxnSp>
        <p:nvCxnSpPr>
          <p:cNvPr id="416" name="Google Shape;416;p24"/>
          <p:cNvCxnSpPr/>
          <p:nvPr/>
        </p:nvCxnSpPr>
        <p:spPr>
          <a:xfrm flipH="1">
            <a:off x="7534656" y="2499623"/>
            <a:ext cx="2400" cy="806700"/>
          </a:xfrm>
          <a:prstGeom prst="straightConnector1">
            <a:avLst/>
          </a:prstGeom>
          <a:noFill/>
          <a:ln cap="flat" cmpd="sng" w="9525">
            <a:solidFill>
              <a:srgbClr val="B45F06"/>
            </a:solidFill>
            <a:prstDash val="solid"/>
            <a:round/>
            <a:headEnd len="sm" w="sm" type="none"/>
            <a:tailEnd len="med" w="med" type="triangle"/>
          </a:ln>
        </p:spPr>
      </p:cxnSp>
      <p:cxnSp>
        <p:nvCxnSpPr>
          <p:cNvPr id="417" name="Google Shape;417;p24"/>
          <p:cNvCxnSpPr>
            <a:stCxn id="412" idx="1"/>
            <a:endCxn id="413" idx="3"/>
          </p:cNvCxnSpPr>
          <p:nvPr/>
        </p:nvCxnSpPr>
        <p:spPr>
          <a:xfrm rot="10800000">
            <a:off x="64165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418" name="Google Shape;418;p24"/>
          <p:cNvCxnSpPr>
            <a:stCxn id="413" idx="1"/>
            <a:endCxn id="414" idx="3"/>
          </p:cNvCxnSpPr>
          <p:nvPr/>
        </p:nvCxnSpPr>
        <p:spPr>
          <a:xfrm rot="10800000">
            <a:off x="44923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419" name="Google Shape;419;p24"/>
          <p:cNvCxnSpPr>
            <a:stCxn id="414" idx="1"/>
            <a:endCxn id="415" idx="3"/>
          </p:cNvCxnSpPr>
          <p:nvPr/>
        </p:nvCxnSpPr>
        <p:spPr>
          <a:xfrm rot="10800000">
            <a:off x="2439400" y="3521775"/>
            <a:ext cx="495000" cy="0"/>
          </a:xfrm>
          <a:prstGeom prst="straightConnector1">
            <a:avLst/>
          </a:prstGeom>
          <a:noFill/>
          <a:ln cap="flat" cmpd="sng" w="9525">
            <a:solidFill>
              <a:srgbClr val="B45F06"/>
            </a:solidFill>
            <a:prstDash val="solid"/>
            <a:round/>
            <a:headEnd len="sm" w="sm" type="none"/>
            <a:tailEnd len="med" w="med" type="triangle"/>
          </a:ln>
        </p:spPr>
      </p:cxnSp>
      <p:pic>
        <p:nvPicPr>
          <p:cNvPr id="420" name="Google Shape;420;p24"/>
          <p:cNvPicPr preferRelativeResize="0"/>
          <p:nvPr/>
        </p:nvPicPr>
        <p:blipFill rotWithShape="1">
          <a:blip r:embed="rId3">
            <a:alphaModFix/>
          </a:blip>
          <a:srcRect b="0" l="0" r="0" t="0"/>
          <a:stretch/>
        </p:blipFill>
        <p:spPr>
          <a:xfrm>
            <a:off x="1014832" y="1867825"/>
            <a:ext cx="615587" cy="615601"/>
          </a:xfrm>
          <a:prstGeom prst="rect">
            <a:avLst/>
          </a:prstGeom>
          <a:noFill/>
          <a:ln>
            <a:noFill/>
          </a:ln>
        </p:spPr>
      </p:pic>
      <p:pic>
        <p:nvPicPr>
          <p:cNvPr id="421" name="Google Shape;421;p24"/>
          <p:cNvPicPr preferRelativeResize="0"/>
          <p:nvPr/>
        </p:nvPicPr>
        <p:blipFill rotWithShape="1">
          <a:blip r:embed="rId4">
            <a:alphaModFix/>
          </a:blip>
          <a:srcRect b="0" l="0" r="0" t="0"/>
          <a:stretch/>
        </p:blipFill>
        <p:spPr>
          <a:xfrm>
            <a:off x="3154533" y="1892163"/>
            <a:ext cx="612648" cy="566927"/>
          </a:xfrm>
          <a:prstGeom prst="rect">
            <a:avLst/>
          </a:prstGeom>
          <a:noFill/>
          <a:ln>
            <a:noFill/>
          </a:ln>
        </p:spPr>
      </p:pic>
      <p:pic>
        <p:nvPicPr>
          <p:cNvPr id="422" name="Google Shape;422;p24"/>
          <p:cNvPicPr preferRelativeResize="0"/>
          <p:nvPr/>
        </p:nvPicPr>
        <p:blipFill rotWithShape="1">
          <a:blip r:embed="rId5">
            <a:alphaModFix/>
          </a:blip>
          <a:srcRect b="9961" l="5919" r="6104" t="9438"/>
          <a:stretch/>
        </p:blipFill>
        <p:spPr>
          <a:xfrm>
            <a:off x="5273300" y="1892175"/>
            <a:ext cx="612647" cy="612647"/>
          </a:xfrm>
          <a:prstGeom prst="rect">
            <a:avLst/>
          </a:prstGeom>
          <a:noFill/>
          <a:ln>
            <a:noFill/>
          </a:ln>
        </p:spPr>
      </p:pic>
      <p:pic>
        <p:nvPicPr>
          <p:cNvPr id="423" name="Google Shape;423;p24"/>
          <p:cNvPicPr preferRelativeResize="0"/>
          <p:nvPr/>
        </p:nvPicPr>
        <p:blipFill rotWithShape="1">
          <a:blip r:embed="rId6">
            <a:alphaModFix/>
          </a:blip>
          <a:srcRect b="12040" l="3937" r="5309" t="4861"/>
          <a:stretch/>
        </p:blipFill>
        <p:spPr>
          <a:xfrm>
            <a:off x="7257700" y="1886975"/>
            <a:ext cx="612648" cy="612648"/>
          </a:xfrm>
          <a:prstGeom prst="rect">
            <a:avLst/>
          </a:prstGeom>
          <a:noFill/>
          <a:ln>
            <a:noFill/>
          </a:ln>
        </p:spPr>
      </p:pic>
      <p:pic>
        <p:nvPicPr>
          <p:cNvPr id="424" name="Google Shape;424;p24"/>
          <p:cNvPicPr preferRelativeResize="0"/>
          <p:nvPr/>
        </p:nvPicPr>
        <p:blipFill rotWithShape="1">
          <a:blip r:embed="rId7">
            <a:alphaModFix/>
          </a:blip>
          <a:srcRect b="0" l="0" r="0" t="0"/>
          <a:stretch/>
        </p:blipFill>
        <p:spPr>
          <a:xfrm>
            <a:off x="7236825" y="3817225"/>
            <a:ext cx="612648" cy="612648"/>
          </a:xfrm>
          <a:prstGeom prst="rect">
            <a:avLst/>
          </a:prstGeom>
          <a:noFill/>
          <a:ln>
            <a:noFill/>
          </a:ln>
        </p:spPr>
      </p:pic>
      <p:pic>
        <p:nvPicPr>
          <p:cNvPr id="425" name="Google Shape;425;p24"/>
          <p:cNvPicPr preferRelativeResize="0"/>
          <p:nvPr/>
        </p:nvPicPr>
        <p:blipFill rotWithShape="1">
          <a:blip r:embed="rId8">
            <a:alphaModFix/>
          </a:blip>
          <a:srcRect b="16618" l="17998" r="18220" t="17999"/>
          <a:stretch/>
        </p:blipFill>
        <p:spPr>
          <a:xfrm>
            <a:off x="5331225" y="3817225"/>
            <a:ext cx="612648" cy="612648"/>
          </a:xfrm>
          <a:prstGeom prst="rect">
            <a:avLst/>
          </a:prstGeom>
          <a:noFill/>
          <a:ln>
            <a:noFill/>
          </a:ln>
        </p:spPr>
      </p:pic>
      <p:pic>
        <p:nvPicPr>
          <p:cNvPr id="426" name="Google Shape;426;p24"/>
          <p:cNvPicPr preferRelativeResize="0"/>
          <p:nvPr/>
        </p:nvPicPr>
        <p:blipFill rotWithShape="1">
          <a:blip r:embed="rId9">
            <a:alphaModFix/>
          </a:blip>
          <a:srcRect b="13072" l="14363" r="12871" t="12940"/>
          <a:stretch/>
        </p:blipFill>
        <p:spPr>
          <a:xfrm>
            <a:off x="3313700" y="3817225"/>
            <a:ext cx="612648" cy="612648"/>
          </a:xfrm>
          <a:prstGeom prst="rect">
            <a:avLst/>
          </a:prstGeom>
          <a:noFill/>
          <a:ln>
            <a:noFill/>
          </a:ln>
        </p:spPr>
      </p:pic>
      <p:pic>
        <p:nvPicPr>
          <p:cNvPr id="427" name="Google Shape;427;p24"/>
          <p:cNvPicPr preferRelativeResize="0"/>
          <p:nvPr/>
        </p:nvPicPr>
        <p:blipFill rotWithShape="1">
          <a:blip r:embed="rId10">
            <a:alphaModFix/>
          </a:blip>
          <a:srcRect b="0" l="0" r="0" t="0"/>
          <a:stretch/>
        </p:blipFill>
        <p:spPr>
          <a:xfrm>
            <a:off x="1168700" y="3969625"/>
            <a:ext cx="612647" cy="612647"/>
          </a:xfrm>
          <a:prstGeom prst="rect">
            <a:avLst/>
          </a:prstGeom>
          <a:noFill/>
          <a:ln>
            <a:noFill/>
          </a:ln>
        </p:spPr>
      </p:pic>
      <p:sp>
        <p:nvSpPr>
          <p:cNvPr id="428" name="Google Shape;428;p24"/>
          <p:cNvSpPr/>
          <p:nvPr/>
        </p:nvSpPr>
        <p:spPr>
          <a:xfrm>
            <a:off x="543675" y="2986275"/>
            <a:ext cx="2024400" cy="16770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5"/>
          <p:cNvSpPr/>
          <p:nvPr/>
        </p:nvSpPr>
        <p:spPr>
          <a:xfrm>
            <a:off x="2913075" y="3317850"/>
            <a:ext cx="3304500" cy="1226700"/>
          </a:xfrm>
          <a:prstGeom prst="rect">
            <a:avLst/>
          </a:prstGeom>
          <a:solidFill>
            <a:schemeClr val="lt2"/>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5"/>
          <p:cNvSpPr/>
          <p:nvPr/>
        </p:nvSpPr>
        <p:spPr>
          <a:xfrm>
            <a:off x="112800" y="3291375"/>
            <a:ext cx="2649000" cy="1226700"/>
          </a:xfrm>
          <a:prstGeom prst="rect">
            <a:avLst/>
          </a:prstGeom>
          <a:solidFill>
            <a:schemeClr val="lt2"/>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36" name="Google Shape;436;p25"/>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1563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Decision taken by the LLAMA3-Instruct-8B model</a:t>
            </a:r>
            <a:endParaRPr b="0" i="0" sz="2800" u="none" cap="none" strike="noStrike">
              <a:solidFill>
                <a:srgbClr val="000000"/>
              </a:solidFill>
              <a:latin typeface="Lato"/>
              <a:ea typeface="Lato"/>
              <a:cs typeface="Lato"/>
              <a:sym typeface="Lato"/>
            </a:endParaRPr>
          </a:p>
        </p:txBody>
      </p:sp>
      <p:sp>
        <p:nvSpPr>
          <p:cNvPr id="437" name="Google Shape;437;p25"/>
          <p:cNvSpPr txBox="1"/>
          <p:nvPr/>
        </p:nvSpPr>
        <p:spPr>
          <a:xfrm>
            <a:off x="237600" y="754675"/>
            <a:ext cx="8906400" cy="1877700"/>
          </a:xfrm>
          <a:prstGeom prst="rect">
            <a:avLst/>
          </a:prstGeom>
          <a:noFill/>
          <a:ln>
            <a:noFill/>
          </a:ln>
        </p:spPr>
        <p:txBody>
          <a:bodyPr anchorCtr="0" anchor="t" bIns="91425" lIns="91425" spcFirstLastPara="1" rIns="91425" wrap="square" tIns="91425">
            <a:spAutoFit/>
          </a:bodyPr>
          <a:lstStyle/>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0" lvl="0" marL="45720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Lato"/>
                <a:ea typeface="Lato"/>
                <a:cs typeface="Lato"/>
                <a:sym typeface="Lato"/>
              </a:rPr>
              <a:t> </a:t>
            </a:r>
            <a:endParaRPr b="0" i="0" sz="2000" u="none" cap="none" strike="noStrike">
              <a:solidFill>
                <a:srgbClr val="000000"/>
              </a:solidFill>
              <a:latin typeface="Lato"/>
              <a:ea typeface="Lato"/>
              <a:cs typeface="Lato"/>
              <a:sym typeface="Lato"/>
            </a:endParaRPr>
          </a:p>
        </p:txBody>
      </p:sp>
      <p:pic>
        <p:nvPicPr>
          <p:cNvPr id="438" name="Google Shape;438;p25"/>
          <p:cNvPicPr preferRelativeResize="0"/>
          <p:nvPr/>
        </p:nvPicPr>
        <p:blipFill rotWithShape="1">
          <a:blip r:embed="rId3">
            <a:alphaModFix/>
          </a:blip>
          <a:srcRect b="0" l="0" r="0" t="0"/>
          <a:stretch/>
        </p:blipFill>
        <p:spPr>
          <a:xfrm>
            <a:off x="305425" y="573175"/>
            <a:ext cx="5940782" cy="2532350"/>
          </a:xfrm>
          <a:prstGeom prst="rect">
            <a:avLst/>
          </a:prstGeom>
          <a:noFill/>
          <a:ln>
            <a:noFill/>
          </a:ln>
        </p:spPr>
      </p:pic>
      <p:sp>
        <p:nvSpPr>
          <p:cNvPr id="439" name="Google Shape;439;p25"/>
          <p:cNvSpPr txBox="1"/>
          <p:nvPr/>
        </p:nvSpPr>
        <p:spPr>
          <a:xfrm>
            <a:off x="66375" y="3303250"/>
            <a:ext cx="2649000" cy="1137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rgbClr val="000000"/>
              </a:buClr>
              <a:buSzPts val="1300"/>
              <a:buFont typeface="Lato"/>
              <a:buChar char="●"/>
            </a:pPr>
            <a:r>
              <a:rPr b="0" i="0" lang="en" sz="1200" u="none" cap="none" strike="noStrike">
                <a:solidFill>
                  <a:srgbClr val="000000"/>
                </a:solidFill>
                <a:latin typeface="Lato"/>
                <a:ea typeface="Lato"/>
                <a:cs typeface="Lato"/>
                <a:sym typeface="Lato"/>
              </a:rPr>
              <a:t>Out of 23,700 prompts, the LLM selected:</a:t>
            </a:r>
            <a:endParaRPr b="0" i="0" sz="1200" u="none" cap="none" strike="noStrike">
              <a:solidFill>
                <a:srgbClr val="000000"/>
              </a:solidFill>
              <a:latin typeface="Lato"/>
              <a:ea typeface="Lato"/>
              <a:cs typeface="Lato"/>
              <a:sym typeface="Lato"/>
            </a:endParaRPr>
          </a:p>
          <a:p>
            <a:pPr indent="-304800" lvl="1" marL="914400" marR="0" rtl="0" algn="l">
              <a:lnSpc>
                <a:spcPct val="100000"/>
              </a:lnSpc>
              <a:spcBef>
                <a:spcPts val="0"/>
              </a:spcBef>
              <a:spcAft>
                <a:spcPts val="0"/>
              </a:spcAft>
              <a:buClr>
                <a:srgbClr val="000000"/>
              </a:buClr>
              <a:buSzPts val="1200"/>
              <a:buFont typeface="Lato"/>
              <a:buChar char="○"/>
            </a:pPr>
            <a:r>
              <a:rPr b="0" i="0" lang="en" sz="1200" u="none" cap="none" strike="noStrike">
                <a:solidFill>
                  <a:srgbClr val="000000"/>
                </a:solidFill>
                <a:latin typeface="Lato"/>
                <a:ea typeface="Lato"/>
                <a:cs typeface="Lato"/>
                <a:sym typeface="Lato"/>
              </a:rPr>
              <a:t>Option A: 20,192</a:t>
            </a:r>
            <a:endParaRPr b="0" i="0" sz="1200" u="none" cap="none" strike="noStrike">
              <a:solidFill>
                <a:srgbClr val="000000"/>
              </a:solidFill>
              <a:latin typeface="Lato"/>
              <a:ea typeface="Lato"/>
              <a:cs typeface="Lato"/>
              <a:sym typeface="Lato"/>
            </a:endParaRPr>
          </a:p>
          <a:p>
            <a:pPr indent="-304800" lvl="1" marL="914400" marR="0" rtl="0" algn="l">
              <a:lnSpc>
                <a:spcPct val="100000"/>
              </a:lnSpc>
              <a:spcBef>
                <a:spcPts val="0"/>
              </a:spcBef>
              <a:spcAft>
                <a:spcPts val="0"/>
              </a:spcAft>
              <a:buClr>
                <a:srgbClr val="000000"/>
              </a:buClr>
              <a:buSzPts val="1200"/>
              <a:buFont typeface="Lato"/>
              <a:buChar char="○"/>
            </a:pPr>
            <a:r>
              <a:rPr b="0" i="0" lang="en" sz="1200" u="none" cap="none" strike="noStrike">
                <a:solidFill>
                  <a:srgbClr val="000000"/>
                </a:solidFill>
                <a:latin typeface="Lato"/>
                <a:ea typeface="Lato"/>
                <a:cs typeface="Lato"/>
                <a:sym typeface="Lato"/>
              </a:rPr>
              <a:t>Option B: 2,270</a:t>
            </a:r>
            <a:endParaRPr b="0" i="0" sz="1200" u="none" cap="none" strike="noStrike">
              <a:solidFill>
                <a:srgbClr val="000000"/>
              </a:solidFill>
              <a:latin typeface="Lato"/>
              <a:ea typeface="Lato"/>
              <a:cs typeface="Lato"/>
              <a:sym typeface="Lato"/>
            </a:endParaRPr>
          </a:p>
          <a:p>
            <a:pPr indent="-304800" lvl="1" marL="914400" marR="0" rtl="0" algn="l">
              <a:lnSpc>
                <a:spcPct val="100000"/>
              </a:lnSpc>
              <a:spcBef>
                <a:spcPts val="0"/>
              </a:spcBef>
              <a:spcAft>
                <a:spcPts val="0"/>
              </a:spcAft>
              <a:buClr>
                <a:srgbClr val="000000"/>
              </a:buClr>
              <a:buSzPts val="1200"/>
              <a:buFont typeface="Lato"/>
              <a:buChar char="○"/>
            </a:pPr>
            <a:r>
              <a:rPr b="0" i="0" lang="en" sz="1200" u="none" cap="none" strike="noStrike">
                <a:solidFill>
                  <a:srgbClr val="000000"/>
                </a:solidFill>
                <a:latin typeface="Lato"/>
                <a:ea typeface="Lato"/>
                <a:cs typeface="Lato"/>
                <a:sym typeface="Lato"/>
              </a:rPr>
              <a:t>Ambiguous / Other: 1,238</a:t>
            </a:r>
            <a:endParaRPr b="0" i="0" sz="1200" u="none" cap="none" strike="noStrike">
              <a:solidFill>
                <a:srgbClr val="000000"/>
              </a:solidFill>
              <a:latin typeface="Lato"/>
              <a:ea typeface="Lato"/>
              <a:cs typeface="Lato"/>
              <a:sym typeface="Lato"/>
            </a:endParaRPr>
          </a:p>
        </p:txBody>
      </p:sp>
      <p:graphicFrame>
        <p:nvGraphicFramePr>
          <p:cNvPr id="440" name="Google Shape;440;p25"/>
          <p:cNvGraphicFramePr/>
          <p:nvPr/>
        </p:nvGraphicFramePr>
        <p:xfrm>
          <a:off x="6493650" y="663013"/>
          <a:ext cx="3000000" cy="3000000"/>
        </p:xfrm>
        <a:graphic>
          <a:graphicData uri="http://schemas.openxmlformats.org/drawingml/2006/table">
            <a:tbl>
              <a:tblPr>
                <a:noFill/>
                <a:tableStyleId>{0B0665A6-DA75-4A7E-A210-6A0EB57B8AF4}</a:tableStyleId>
              </a:tblPr>
              <a:tblGrid>
                <a:gridCol w="1294350"/>
                <a:gridCol w="425300"/>
                <a:gridCol w="693400"/>
              </a:tblGrid>
              <a:tr h="341175">
                <a:tc>
                  <a:txBody>
                    <a:bodyPr/>
                    <a:lstStyle/>
                    <a:p>
                      <a:pPr indent="0" lvl="0" marL="0" marR="0" rtl="0" algn="l">
                        <a:lnSpc>
                          <a:spcPct val="115000"/>
                        </a:lnSpc>
                        <a:spcBef>
                          <a:spcPts val="0"/>
                        </a:spcBef>
                        <a:spcAft>
                          <a:spcPts val="0"/>
                        </a:spcAft>
                        <a:buClr>
                          <a:srgbClr val="000000"/>
                        </a:buClr>
                        <a:buSzPts val="750"/>
                        <a:buFont typeface="Arial"/>
                        <a:buNone/>
                      </a:pPr>
                      <a:r>
                        <a:rPr b="1" lang="en" sz="750" u="none" cap="none" strike="noStrike"/>
                        <a:t>Variable</a:t>
                      </a:r>
                      <a:endParaRPr b="1"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marR="0" rtl="0" algn="l">
                        <a:lnSpc>
                          <a:spcPct val="115000"/>
                        </a:lnSpc>
                        <a:spcBef>
                          <a:spcPts val="0"/>
                        </a:spcBef>
                        <a:spcAft>
                          <a:spcPts val="0"/>
                        </a:spcAft>
                        <a:buClr>
                          <a:srgbClr val="000000"/>
                        </a:buClr>
                        <a:buSzPts val="750"/>
                        <a:buFont typeface="Arial"/>
                        <a:buNone/>
                      </a:pPr>
                      <a:r>
                        <a:rPr b="1" lang="en" sz="750" u="none" cap="none" strike="noStrike"/>
                        <a:t>Present</a:t>
                      </a:r>
                      <a:endParaRPr b="1"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marR="0" rtl="0" algn="l">
                        <a:lnSpc>
                          <a:spcPct val="115000"/>
                        </a:lnSpc>
                        <a:spcBef>
                          <a:spcPts val="0"/>
                        </a:spcBef>
                        <a:spcAft>
                          <a:spcPts val="0"/>
                        </a:spcAft>
                        <a:buClr>
                          <a:srgbClr val="000000"/>
                        </a:buClr>
                        <a:buSzPts val="750"/>
                        <a:buFont typeface="Arial"/>
                        <a:buNone/>
                      </a:pPr>
                      <a:r>
                        <a:rPr b="1" lang="en" sz="750" u="none" cap="none" strike="noStrike"/>
                        <a:t>Missing (NaN)</a:t>
                      </a:r>
                      <a:endParaRPr b="1"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18857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don_gender</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10402</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13298</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r>
              <a:tr h="17532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don_age</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9574</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14126</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182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don_identifiability</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10156</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13544</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8600">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don_relatedness</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92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don_num_recipients</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2000">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don_cause</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732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don_brand</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16117</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7583</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252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don_location</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900">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don_region</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5300">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gender</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327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age</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21210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2490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8550">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education</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527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income</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19530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4170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87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donated_before</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8550">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donation_frequency</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92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trust_charities</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202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charities_match_my_values</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2000">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country</a:t>
                      </a:r>
                      <a:endParaRPr b="1"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23700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6975">
                <a:tc>
                  <a:txBody>
                    <a:bodyPr/>
                    <a:lstStyle/>
                    <a:p>
                      <a:pPr indent="0" lvl="0" marL="0" marR="0" rtl="0" algn="l">
                        <a:lnSpc>
                          <a:spcPct val="115000"/>
                        </a:lnSpc>
                        <a:spcBef>
                          <a:spcPts val="0"/>
                        </a:spcBef>
                        <a:spcAft>
                          <a:spcPts val="0"/>
                        </a:spcAft>
                        <a:buClr>
                          <a:srgbClr val="000000"/>
                        </a:buClr>
                        <a:buSzPts val="650"/>
                        <a:buFont typeface="Arial"/>
                        <a:buNone/>
                      </a:pPr>
                      <a:r>
                        <a:rPr b="1" lang="en" sz="650" u="none" cap="none" strike="noStrike">
                          <a:latin typeface="Lato"/>
                          <a:ea typeface="Lato"/>
                          <a:cs typeface="Lato"/>
                          <a:sym typeface="Lato"/>
                        </a:rPr>
                        <a:t>province</a:t>
                      </a:r>
                      <a:endParaRPr b="1" sz="650" u="none" cap="none" strike="noStrike">
                        <a:latin typeface="Lato"/>
                        <a:ea typeface="Lato"/>
                        <a:cs typeface="Lato"/>
                        <a:sym typeface="Lato"/>
                      </a:endParaRPr>
                    </a:p>
                  </a:txBody>
                  <a:tcPr marT="38100" marB="38100" marR="38100" marL="38100">
                    <a:lnL cap="flat" cmpd="sng" w="9525">
                      <a:solidFill>
                        <a:schemeClr val="dk2"/>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22800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650"/>
                        <a:buFont typeface="Arial"/>
                        <a:buNone/>
                      </a:pPr>
                      <a:r>
                        <a:rPr lang="en" sz="650" u="none" cap="none" strike="noStrike">
                          <a:latin typeface="Lato"/>
                          <a:ea typeface="Lato"/>
                          <a:cs typeface="Lato"/>
                          <a:sym typeface="Lato"/>
                        </a:rPr>
                        <a:t>900</a:t>
                      </a:r>
                      <a:endParaRPr sz="650" u="none" cap="none" strike="noStrike">
                        <a:latin typeface="Lato"/>
                        <a:ea typeface="Lato"/>
                        <a:cs typeface="Lato"/>
                        <a:sym typeface="Lato"/>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41" name="Google Shape;441;p25"/>
          <p:cNvSpPr txBox="1"/>
          <p:nvPr/>
        </p:nvSpPr>
        <p:spPr>
          <a:xfrm>
            <a:off x="2786750" y="3291325"/>
            <a:ext cx="3523800" cy="1333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000000"/>
              </a:buClr>
              <a:buSzPts val="1500"/>
              <a:buFont typeface="Lato"/>
              <a:buChar char="●"/>
            </a:pPr>
            <a:r>
              <a:rPr b="0" i="0" lang="en" sz="1500" u="none" cap="none" strike="noStrike">
                <a:solidFill>
                  <a:srgbClr val="000000"/>
                </a:solidFill>
                <a:latin typeface="Lato"/>
                <a:ea typeface="Lato"/>
                <a:cs typeface="Lato"/>
                <a:sym typeface="Lato"/>
              </a:rPr>
              <a:t>Removed the column </a:t>
            </a:r>
            <a:r>
              <a:rPr b="0" i="1" lang="en" sz="1500" u="none" cap="none" strike="noStrike">
                <a:solidFill>
                  <a:srgbClr val="000000"/>
                </a:solidFill>
                <a:latin typeface="Lato"/>
                <a:ea typeface="Lato"/>
                <a:cs typeface="Lato"/>
                <a:sym typeface="Lato"/>
              </a:rPr>
              <a:t>Relatedness</a:t>
            </a:r>
            <a:endParaRPr b="0" i="1" sz="1500" u="none" cap="none" strike="noStrike">
              <a:solidFill>
                <a:srgbClr val="000000"/>
              </a:solidFill>
              <a:latin typeface="Lato"/>
              <a:ea typeface="Lato"/>
              <a:cs typeface="Lato"/>
              <a:sym typeface="Lato"/>
            </a:endParaRPr>
          </a:p>
          <a:p>
            <a:pPr indent="-323850" lvl="0" marL="457200" marR="0" rtl="0" algn="l">
              <a:lnSpc>
                <a:spcPct val="100000"/>
              </a:lnSpc>
              <a:spcBef>
                <a:spcPts val="0"/>
              </a:spcBef>
              <a:spcAft>
                <a:spcPts val="0"/>
              </a:spcAft>
              <a:buClr>
                <a:srgbClr val="000000"/>
              </a:buClr>
              <a:buSzPts val="1500"/>
              <a:buFont typeface="Lato"/>
              <a:buChar char="●"/>
            </a:pPr>
            <a:r>
              <a:rPr b="0" i="0" lang="en" sz="1500" u="none" cap="none" strike="noStrike">
                <a:solidFill>
                  <a:srgbClr val="000000"/>
                </a:solidFill>
                <a:latin typeface="Lato"/>
                <a:ea typeface="Lato"/>
                <a:cs typeface="Lato"/>
                <a:sym typeface="Lato"/>
              </a:rPr>
              <a:t>Replaced the NaN with random values proportional to data</a:t>
            </a:r>
            <a:endParaRPr b="0" i="0" sz="1500" u="none" cap="none" strike="noStrike">
              <a:solidFill>
                <a:srgbClr val="000000"/>
              </a:solidFill>
              <a:latin typeface="Lato"/>
              <a:ea typeface="Lato"/>
              <a:cs typeface="Lato"/>
              <a:sym typeface="Lato"/>
            </a:endParaRPr>
          </a:p>
          <a:p>
            <a:pPr indent="-323850" lvl="0" marL="457200" marR="0" rtl="0" algn="l">
              <a:lnSpc>
                <a:spcPct val="100000"/>
              </a:lnSpc>
              <a:spcBef>
                <a:spcPts val="0"/>
              </a:spcBef>
              <a:spcAft>
                <a:spcPts val="0"/>
              </a:spcAft>
              <a:buClr>
                <a:srgbClr val="000000"/>
              </a:buClr>
              <a:buSzPts val="1500"/>
              <a:buFont typeface="Lato"/>
              <a:buChar char="●"/>
            </a:pPr>
            <a:r>
              <a:rPr b="0" i="0" lang="en" sz="1500" u="none" cap="none" strike="noStrike">
                <a:solidFill>
                  <a:srgbClr val="000000"/>
                </a:solidFill>
                <a:latin typeface="Lato"/>
                <a:ea typeface="Lato"/>
                <a:cs typeface="Lato"/>
                <a:sym typeface="Lato"/>
              </a:rPr>
              <a:t>Regressor is </a:t>
            </a:r>
            <a:r>
              <a:rPr b="0" i="1" lang="en" sz="1500" u="none" cap="none" strike="noStrike">
                <a:solidFill>
                  <a:srgbClr val="000000"/>
                </a:solidFill>
                <a:latin typeface="Lato"/>
                <a:ea typeface="Lato"/>
                <a:cs typeface="Lato"/>
                <a:sym typeface="Lato"/>
              </a:rPr>
              <a:t>LLM Option</a:t>
            </a:r>
            <a:endParaRPr b="0" i="1" sz="1500" u="none" cap="none" strike="noStrike">
              <a:solidFill>
                <a:srgbClr val="000000"/>
              </a:solidFill>
              <a:latin typeface="Lato"/>
              <a:ea typeface="Lato"/>
              <a:cs typeface="Lato"/>
              <a:sym typeface="Lato"/>
            </a:endParaRPr>
          </a:p>
        </p:txBody>
      </p:sp>
      <p:sp>
        <p:nvSpPr>
          <p:cNvPr id="442" name="Google Shape;442;p25"/>
          <p:cNvSpPr txBox="1"/>
          <p:nvPr/>
        </p:nvSpPr>
        <p:spPr>
          <a:xfrm>
            <a:off x="199075" y="4544550"/>
            <a:ext cx="6264000" cy="4986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rgbClr val="000000"/>
              </a:buClr>
              <a:buSzPts val="1300"/>
              <a:buFont typeface="Lato"/>
              <a:buChar char="●"/>
            </a:pPr>
            <a:r>
              <a:rPr b="0" i="0" lang="en" sz="1200" u="none" cap="none" strike="noStrike">
                <a:solidFill>
                  <a:srgbClr val="000000"/>
                </a:solidFill>
                <a:latin typeface="Lato"/>
                <a:ea typeface="Lato"/>
                <a:cs typeface="Lato"/>
                <a:sym typeface="Lato"/>
              </a:rPr>
              <a:t>We have performed analysis using OpenChat-3.5 model also</a:t>
            </a:r>
            <a:endParaRPr b="0" i="0" sz="12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48" name="Google Shape;448;p26"/>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Why Do We</a:t>
            </a:r>
            <a:r>
              <a:rPr b="1" i="0" lang="en" sz="2700" u="none" cap="none" strike="noStrike">
                <a:solidFill>
                  <a:schemeClr val="dk2"/>
                </a:solidFill>
                <a:latin typeface="Arial"/>
                <a:ea typeface="Arial"/>
                <a:cs typeface="Arial"/>
                <a:sym typeface="Arial"/>
              </a:rPr>
              <a:t> </a:t>
            </a:r>
            <a:r>
              <a:rPr b="0" i="0" lang="en" sz="2800" u="none" cap="none" strike="noStrike">
                <a:solidFill>
                  <a:srgbClr val="000000"/>
                </a:solidFill>
                <a:latin typeface="Lato"/>
                <a:ea typeface="Lato"/>
                <a:cs typeface="Lato"/>
                <a:sym typeface="Lato"/>
              </a:rPr>
              <a:t>Need Marginal and Incremental Effects?</a:t>
            </a:r>
            <a:endParaRPr b="0" i="0" sz="2800" u="none" cap="none" strike="noStrike">
              <a:solidFill>
                <a:srgbClr val="000000"/>
              </a:solidFill>
              <a:latin typeface="Lato"/>
              <a:ea typeface="Lato"/>
              <a:cs typeface="Lato"/>
              <a:sym typeface="Lato"/>
            </a:endParaRPr>
          </a:p>
        </p:txBody>
      </p:sp>
      <p:sp>
        <p:nvSpPr>
          <p:cNvPr id="449" name="Google Shape;449;p26"/>
          <p:cNvSpPr txBox="1"/>
          <p:nvPr/>
        </p:nvSpPr>
        <p:spPr>
          <a:xfrm>
            <a:off x="237600" y="754675"/>
            <a:ext cx="8906400" cy="51102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rgbClr val="000000"/>
              </a:buClr>
              <a:buSzPts val="2000"/>
              <a:buFont typeface="Lato"/>
              <a:buAutoNum type="arabicPeriod"/>
            </a:pPr>
            <a:r>
              <a:rPr b="0" i="0" lang="en" sz="2000" u="none" cap="none" strike="noStrike">
                <a:solidFill>
                  <a:srgbClr val="000000"/>
                </a:solidFill>
                <a:latin typeface="Lato"/>
                <a:ea typeface="Lato"/>
                <a:cs typeface="Lato"/>
                <a:sym typeface="Lato"/>
              </a:rPr>
              <a:t>Consider a linear model</a:t>
            </a:r>
            <a:endParaRPr b="0" i="0" sz="2000" u="none" cap="none" strike="noStrike">
              <a:solidFill>
                <a:srgbClr val="000000"/>
              </a:solidFill>
              <a:latin typeface="Lato"/>
              <a:ea typeface="Lato"/>
              <a:cs typeface="Lato"/>
              <a:sym typeface="Lato"/>
            </a:endParaRPr>
          </a:p>
          <a:p>
            <a:pPr indent="-355600" lvl="0" marL="457200" marR="0" rtl="0" algn="l">
              <a:lnSpc>
                <a:spcPct val="150000"/>
              </a:lnSpc>
              <a:spcBef>
                <a:spcPts val="0"/>
              </a:spcBef>
              <a:spcAft>
                <a:spcPts val="0"/>
              </a:spcAft>
              <a:buClr>
                <a:srgbClr val="000000"/>
              </a:buClr>
              <a:buSzPts val="2000"/>
              <a:buFont typeface="Lato"/>
              <a:buAutoNum type="arabicPeriod"/>
            </a:pPr>
            <a:r>
              <a:rPr b="0" i="0" lang="en" sz="2000" u="none" cap="none" strike="noStrike">
                <a:solidFill>
                  <a:srgbClr val="000000"/>
                </a:solidFill>
                <a:latin typeface="Lato"/>
                <a:ea typeface="Lato"/>
                <a:cs typeface="Lato"/>
                <a:sym typeface="Lato"/>
              </a:rPr>
              <a:t>In a linear model, each coefficient is the partial derivative</a:t>
            </a:r>
            <a:endParaRPr b="0" i="0" sz="2000" u="none" cap="none" strike="noStrike">
              <a:solidFill>
                <a:srgbClr val="000000"/>
              </a:solidFill>
              <a:latin typeface="Lato"/>
              <a:ea typeface="Lato"/>
              <a:cs typeface="Lato"/>
              <a:sym typeface="Lato"/>
            </a:endParaRPr>
          </a:p>
          <a:p>
            <a:pPr indent="-355600" lvl="0" marL="457200" marR="0" rtl="0" algn="l">
              <a:lnSpc>
                <a:spcPct val="150000"/>
              </a:lnSpc>
              <a:spcBef>
                <a:spcPts val="0"/>
              </a:spcBef>
              <a:spcAft>
                <a:spcPts val="0"/>
              </a:spcAft>
              <a:buClr>
                <a:srgbClr val="000000"/>
              </a:buClr>
              <a:buSzPts val="2000"/>
              <a:buFont typeface="Lato"/>
              <a:buAutoNum type="arabicPeriod"/>
            </a:pPr>
            <a:r>
              <a:rPr b="0" i="0" lang="en" sz="2000" u="none" cap="none" strike="noStrike">
                <a:solidFill>
                  <a:srgbClr val="000000"/>
                </a:solidFill>
                <a:latin typeface="Lato"/>
                <a:ea typeface="Lato"/>
                <a:cs typeface="Lato"/>
                <a:sym typeface="Lato"/>
              </a:rPr>
              <a:t>Interpretation is direct: a one-unit increase in        increases y by </a:t>
            </a:r>
            <a:endParaRPr b="0" i="0" sz="2000" u="none" cap="none" strike="noStrike">
              <a:solidFill>
                <a:srgbClr val="000000"/>
              </a:solidFill>
              <a:latin typeface="Lato"/>
              <a:ea typeface="Lato"/>
              <a:cs typeface="Lato"/>
              <a:sym typeface="Lato"/>
            </a:endParaRPr>
          </a:p>
          <a:p>
            <a:pPr indent="-355600" lvl="0" marL="457200" marR="0" rtl="0" algn="l">
              <a:lnSpc>
                <a:spcPct val="150000"/>
              </a:lnSpc>
              <a:spcBef>
                <a:spcPts val="0"/>
              </a:spcBef>
              <a:spcAft>
                <a:spcPts val="0"/>
              </a:spcAft>
              <a:buClr>
                <a:srgbClr val="000000"/>
              </a:buClr>
              <a:buSzPts val="2000"/>
              <a:buFont typeface="Lato"/>
              <a:buAutoNum type="arabicPeriod"/>
            </a:pPr>
            <a:r>
              <a:rPr b="0" i="0" lang="en" sz="2000" u="none" cap="none" strike="noStrike">
                <a:solidFill>
                  <a:srgbClr val="000000"/>
                </a:solidFill>
                <a:latin typeface="Lato"/>
                <a:ea typeface="Lato"/>
                <a:cs typeface="Lato"/>
                <a:sym typeface="Lato"/>
              </a:rPr>
              <a:t>Logistic model is non-linear</a:t>
            </a:r>
            <a:endParaRPr b="0" i="0" sz="20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355600" lvl="0" marL="457200" marR="0" rtl="0" algn="l">
              <a:lnSpc>
                <a:spcPct val="150000"/>
              </a:lnSpc>
              <a:spcBef>
                <a:spcPts val="0"/>
              </a:spcBef>
              <a:spcAft>
                <a:spcPts val="0"/>
              </a:spcAft>
              <a:buClr>
                <a:srgbClr val="000000"/>
              </a:buClr>
              <a:buSzPts val="2000"/>
              <a:buFont typeface="Lato"/>
              <a:buAutoNum type="arabicPeriod"/>
            </a:pPr>
            <a:r>
              <a:rPr b="0" i="0" lang="en" sz="2000" u="none" cap="none" strike="noStrike">
                <a:solidFill>
                  <a:srgbClr val="000000"/>
                </a:solidFill>
                <a:latin typeface="Lato"/>
                <a:ea typeface="Lato"/>
                <a:cs typeface="Lato"/>
                <a:sym typeface="Lato"/>
              </a:rPr>
              <a:t>Here,	 no longer represents a marginal change in probability</a:t>
            </a:r>
            <a:endParaRPr b="0" i="0" sz="2000" u="none" cap="none" strike="noStrike">
              <a:solidFill>
                <a:srgbClr val="000000"/>
              </a:solidFill>
              <a:latin typeface="Lato"/>
              <a:ea typeface="Lato"/>
              <a:cs typeface="Lato"/>
              <a:sym typeface="Lato"/>
            </a:endParaRPr>
          </a:p>
          <a:p>
            <a:pPr indent="-355600" lvl="0" marL="457200" marR="0" rtl="0" algn="l">
              <a:lnSpc>
                <a:spcPct val="150000"/>
              </a:lnSpc>
              <a:spcBef>
                <a:spcPts val="0"/>
              </a:spcBef>
              <a:spcAft>
                <a:spcPts val="0"/>
              </a:spcAft>
              <a:buClr>
                <a:srgbClr val="000000"/>
              </a:buClr>
              <a:buSzPts val="2000"/>
              <a:buFont typeface="Lato"/>
              <a:buAutoNum type="arabicPeriod"/>
            </a:pPr>
            <a:r>
              <a:rPr b="0" i="0" lang="en" sz="2000" u="none" cap="none" strike="noStrike">
                <a:solidFill>
                  <a:srgbClr val="000000"/>
                </a:solidFill>
                <a:latin typeface="Lato"/>
                <a:ea typeface="Lato"/>
                <a:cs typeface="Lato"/>
                <a:sym typeface="Lato"/>
              </a:rPr>
              <a:t>Because the link function is nonlinear, the impact of          depends on the values of other variables </a:t>
            </a:r>
            <a:endParaRPr b="0" i="0" sz="2000" u="none" cap="none" strike="noStrike">
              <a:solidFill>
                <a:srgbClr val="000000"/>
              </a:solidFill>
              <a:latin typeface="Lato"/>
              <a:ea typeface="Lato"/>
              <a:cs typeface="Lato"/>
              <a:sym typeface="La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0" lvl="0" marL="45720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Lato"/>
                <a:ea typeface="Lato"/>
                <a:cs typeface="Lato"/>
                <a:sym typeface="Lato"/>
              </a:rPr>
              <a:t> </a:t>
            </a:r>
            <a:endParaRPr b="0" i="0" sz="2000" u="none" cap="none" strike="noStrike">
              <a:solidFill>
                <a:srgbClr val="000000"/>
              </a:solidFill>
              <a:latin typeface="Lato"/>
              <a:ea typeface="Lato"/>
              <a:cs typeface="Lato"/>
              <a:sym typeface="Lato"/>
            </a:endParaRPr>
          </a:p>
        </p:txBody>
      </p:sp>
      <p:pic>
        <p:nvPicPr>
          <p:cNvPr id="450" name="Google Shape;450;p26"/>
          <p:cNvPicPr preferRelativeResize="0"/>
          <p:nvPr/>
        </p:nvPicPr>
        <p:blipFill rotWithShape="1">
          <a:blip r:embed="rId3">
            <a:alphaModFix/>
          </a:blip>
          <a:srcRect b="0" l="0" r="0" t="0"/>
          <a:stretch/>
        </p:blipFill>
        <p:spPr>
          <a:xfrm>
            <a:off x="3565997" y="754686"/>
            <a:ext cx="3391278" cy="498050"/>
          </a:xfrm>
          <a:prstGeom prst="rect">
            <a:avLst/>
          </a:prstGeom>
          <a:noFill/>
          <a:ln>
            <a:noFill/>
          </a:ln>
        </p:spPr>
      </p:pic>
      <p:pic>
        <p:nvPicPr>
          <p:cNvPr id="451" name="Google Shape;451;p26"/>
          <p:cNvPicPr preferRelativeResize="0"/>
          <p:nvPr/>
        </p:nvPicPr>
        <p:blipFill rotWithShape="1">
          <a:blip r:embed="rId4">
            <a:alphaModFix/>
          </a:blip>
          <a:srcRect b="0" l="0" r="0" t="0"/>
          <a:stretch/>
        </p:blipFill>
        <p:spPr>
          <a:xfrm>
            <a:off x="7158775" y="1172375"/>
            <a:ext cx="1263650" cy="580600"/>
          </a:xfrm>
          <a:prstGeom prst="rect">
            <a:avLst/>
          </a:prstGeom>
          <a:noFill/>
          <a:ln>
            <a:noFill/>
          </a:ln>
        </p:spPr>
      </p:pic>
      <p:pic>
        <p:nvPicPr>
          <p:cNvPr id="452" name="Google Shape;452;p26" title="[89,89,89,&quot;https://www.codecogs.com/eqnedit.php?latex=x_j#0&quot;]"/>
          <p:cNvPicPr preferRelativeResize="0"/>
          <p:nvPr/>
        </p:nvPicPr>
        <p:blipFill rotWithShape="1">
          <a:blip r:embed="rId5">
            <a:alphaModFix/>
          </a:blip>
          <a:srcRect b="0" l="0" r="0" t="0"/>
          <a:stretch/>
        </p:blipFill>
        <p:spPr>
          <a:xfrm>
            <a:off x="5862375" y="1848500"/>
            <a:ext cx="258950" cy="233275"/>
          </a:xfrm>
          <a:prstGeom prst="rect">
            <a:avLst/>
          </a:prstGeom>
          <a:noFill/>
          <a:ln>
            <a:noFill/>
          </a:ln>
        </p:spPr>
      </p:pic>
      <p:pic>
        <p:nvPicPr>
          <p:cNvPr id="453" name="Google Shape;453;p26" title="[89,89,89,&quot;https://www.codecogs.com/eqnedit.php?latex=%5Cbeta_j#0&quot;]"/>
          <p:cNvPicPr preferRelativeResize="0"/>
          <p:nvPr/>
        </p:nvPicPr>
        <p:blipFill rotWithShape="1">
          <a:blip r:embed="rId6">
            <a:alphaModFix/>
          </a:blip>
          <a:srcRect b="0" l="0" r="0" t="0"/>
          <a:stretch/>
        </p:blipFill>
        <p:spPr>
          <a:xfrm>
            <a:off x="7780825" y="1785811"/>
            <a:ext cx="293250" cy="358675"/>
          </a:xfrm>
          <a:prstGeom prst="rect">
            <a:avLst/>
          </a:prstGeom>
          <a:noFill/>
          <a:ln>
            <a:noFill/>
          </a:ln>
        </p:spPr>
      </p:pic>
      <p:pic>
        <p:nvPicPr>
          <p:cNvPr id="454" name="Google Shape;454;p26"/>
          <p:cNvPicPr preferRelativeResize="0"/>
          <p:nvPr/>
        </p:nvPicPr>
        <p:blipFill rotWithShape="1">
          <a:blip r:embed="rId7">
            <a:alphaModFix/>
          </a:blip>
          <a:srcRect b="0" l="0" r="0" t="0"/>
          <a:stretch/>
        </p:blipFill>
        <p:spPr>
          <a:xfrm>
            <a:off x="2893650" y="2572450"/>
            <a:ext cx="3917024" cy="536400"/>
          </a:xfrm>
          <a:prstGeom prst="rect">
            <a:avLst/>
          </a:prstGeom>
          <a:noFill/>
          <a:ln>
            <a:noFill/>
          </a:ln>
        </p:spPr>
      </p:pic>
      <p:pic>
        <p:nvPicPr>
          <p:cNvPr id="455" name="Google Shape;455;p26" title="[89,89,89,&quot;https://www.codecogs.com/eqnedit.php?latex=%5Cbeta_j#0&quot;]"/>
          <p:cNvPicPr preferRelativeResize="0"/>
          <p:nvPr/>
        </p:nvPicPr>
        <p:blipFill rotWithShape="1">
          <a:blip r:embed="rId6">
            <a:alphaModFix/>
          </a:blip>
          <a:srcRect b="0" l="0" r="0" t="0"/>
          <a:stretch/>
        </p:blipFill>
        <p:spPr>
          <a:xfrm>
            <a:off x="1499625" y="3205575"/>
            <a:ext cx="190722" cy="233275"/>
          </a:xfrm>
          <a:prstGeom prst="rect">
            <a:avLst/>
          </a:prstGeom>
          <a:noFill/>
          <a:ln>
            <a:noFill/>
          </a:ln>
        </p:spPr>
      </p:pic>
      <p:pic>
        <p:nvPicPr>
          <p:cNvPr id="456" name="Google Shape;456;p26" title="[89,89,89,&quot;https://www.codecogs.com/eqnedit.php?latex=x_j#0&quot;]"/>
          <p:cNvPicPr preferRelativeResize="0"/>
          <p:nvPr/>
        </p:nvPicPr>
        <p:blipFill rotWithShape="1">
          <a:blip r:embed="rId5">
            <a:alphaModFix/>
          </a:blip>
          <a:srcRect b="0" l="0" r="0" t="0"/>
          <a:stretch/>
        </p:blipFill>
        <p:spPr>
          <a:xfrm>
            <a:off x="6591901" y="3658161"/>
            <a:ext cx="293250" cy="2641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7"/>
          <p:cNvSpPr/>
          <p:nvPr/>
        </p:nvSpPr>
        <p:spPr>
          <a:xfrm>
            <a:off x="332275" y="2831350"/>
            <a:ext cx="3966600" cy="1896900"/>
          </a:xfrm>
          <a:prstGeom prst="rect">
            <a:avLst/>
          </a:prstGeom>
          <a:solidFill>
            <a:schemeClr val="lt2"/>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7"/>
          <p:cNvSpPr txBox="1"/>
          <p:nvPr/>
        </p:nvSpPr>
        <p:spPr>
          <a:xfrm>
            <a:off x="305650" y="2844225"/>
            <a:ext cx="3868800" cy="17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1"/>
                </a:solidFill>
                <a:latin typeface="Lato"/>
                <a:ea typeface="Lato"/>
                <a:cs typeface="Lato"/>
                <a:sym typeface="Lato"/>
              </a:rPr>
              <a:t>Needs Differentiability:</a:t>
            </a:r>
            <a:endParaRPr b="1" i="0" sz="18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Lato"/>
              <a:ea typeface="Lato"/>
              <a:cs typeface="Lato"/>
              <a:sym typeface="Lato"/>
            </a:endParaRPr>
          </a:p>
          <a:p>
            <a:pPr indent="-342900" lvl="0" marL="457200" marR="0" rtl="0" algn="l">
              <a:lnSpc>
                <a:spcPct val="100000"/>
              </a:lnSpc>
              <a:spcBef>
                <a:spcPts val="0"/>
              </a:spcBef>
              <a:spcAft>
                <a:spcPts val="0"/>
              </a:spcAft>
              <a:buClr>
                <a:schemeClr val="dk2"/>
              </a:buClr>
              <a:buSzPts val="1800"/>
              <a:buFont typeface="Lato"/>
              <a:buAutoNum type="arabicPeriod"/>
            </a:pPr>
            <a:r>
              <a:rPr b="0" i="0" lang="en" sz="1800" u="none" cap="none" strike="noStrike">
                <a:solidFill>
                  <a:schemeClr val="dk2"/>
                </a:solidFill>
                <a:latin typeface="Lato"/>
                <a:ea typeface="Lato"/>
                <a:cs typeface="Lato"/>
                <a:sym typeface="Lato"/>
              </a:rPr>
              <a:t>Only works if feature is continuous</a:t>
            </a:r>
            <a:endParaRPr b="0" i="0" sz="1800" u="none" cap="none" strike="noStrike">
              <a:solidFill>
                <a:schemeClr val="dk2"/>
              </a:solidFill>
              <a:latin typeface="Lato"/>
              <a:ea typeface="Lato"/>
              <a:cs typeface="Lato"/>
              <a:sym typeface="Lato"/>
            </a:endParaRPr>
          </a:p>
          <a:p>
            <a:pPr indent="-342900" lvl="0" marL="457200" marR="0" rtl="0" algn="l">
              <a:lnSpc>
                <a:spcPct val="100000"/>
              </a:lnSpc>
              <a:spcBef>
                <a:spcPts val="0"/>
              </a:spcBef>
              <a:spcAft>
                <a:spcPts val="0"/>
              </a:spcAft>
              <a:buClr>
                <a:schemeClr val="dk2"/>
              </a:buClr>
              <a:buSzPts val="1800"/>
              <a:buFont typeface="Lato"/>
              <a:buAutoNum type="arabicPeriod"/>
            </a:pPr>
            <a:r>
              <a:rPr b="0" i="0" lang="en" sz="1800" u="none" cap="none" strike="noStrike">
                <a:solidFill>
                  <a:schemeClr val="dk2"/>
                </a:solidFill>
                <a:latin typeface="Lato"/>
                <a:ea typeface="Lato"/>
                <a:cs typeface="Lato"/>
                <a:sym typeface="Lato"/>
              </a:rPr>
              <a:t>Not valid for binary or categorical features</a:t>
            </a:r>
            <a:endParaRPr b="0" i="0" sz="18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63" name="Google Shape;463;p27"/>
          <p:cNvSpPr/>
          <p:nvPr/>
        </p:nvSpPr>
        <p:spPr>
          <a:xfrm>
            <a:off x="4555075" y="2831350"/>
            <a:ext cx="4153500" cy="1896900"/>
          </a:xfrm>
          <a:prstGeom prst="rect">
            <a:avLst/>
          </a:prstGeom>
          <a:solidFill>
            <a:schemeClr val="lt2"/>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7"/>
          <p:cNvSpPr txBox="1"/>
          <p:nvPr/>
        </p:nvSpPr>
        <p:spPr>
          <a:xfrm>
            <a:off x="4572000" y="2844225"/>
            <a:ext cx="4071000" cy="21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1"/>
                </a:solidFill>
                <a:latin typeface="Lato"/>
                <a:ea typeface="Lato"/>
                <a:cs typeface="Lato"/>
                <a:sym typeface="Lato"/>
              </a:rPr>
              <a:t>Not Model-Agnostic:</a:t>
            </a:r>
            <a:endParaRPr b="1"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Lato"/>
              <a:buAutoNum type="arabicPeriod"/>
            </a:pPr>
            <a:r>
              <a:rPr b="0" i="0" lang="en" sz="1800" u="none" cap="none" strike="noStrike">
                <a:solidFill>
                  <a:schemeClr val="dk2"/>
                </a:solidFill>
                <a:latin typeface="Lato"/>
                <a:ea typeface="Lato"/>
                <a:cs typeface="Lato"/>
                <a:sym typeface="Lato"/>
              </a:rPr>
              <a:t>Only valid for smooth models (e.g., logit)</a:t>
            </a:r>
            <a:endParaRPr b="0" i="0" sz="1800" u="none" cap="none" strike="noStrike">
              <a:solidFill>
                <a:schemeClr val="dk2"/>
              </a:solidFill>
              <a:latin typeface="Lato"/>
              <a:ea typeface="Lato"/>
              <a:cs typeface="Lato"/>
              <a:sym typeface="Lato"/>
            </a:endParaRPr>
          </a:p>
          <a:p>
            <a:pPr indent="-342900" lvl="0" marL="457200" marR="0" rtl="0" algn="l">
              <a:lnSpc>
                <a:spcPct val="100000"/>
              </a:lnSpc>
              <a:spcBef>
                <a:spcPts val="0"/>
              </a:spcBef>
              <a:spcAft>
                <a:spcPts val="0"/>
              </a:spcAft>
              <a:buClr>
                <a:schemeClr val="dk2"/>
              </a:buClr>
              <a:buSzPts val="1800"/>
              <a:buFont typeface="Lato"/>
              <a:buAutoNum type="arabicPeriod"/>
            </a:pPr>
            <a:r>
              <a:rPr b="0" i="0" lang="en" sz="1800" u="none" cap="none" strike="noStrike">
                <a:solidFill>
                  <a:schemeClr val="dk2"/>
                </a:solidFill>
                <a:latin typeface="Lato"/>
                <a:ea typeface="Lato"/>
                <a:cs typeface="Lato"/>
                <a:sym typeface="Lato"/>
              </a:rPr>
              <a:t>Doesn't apply to decision trees or random forests</a:t>
            </a:r>
            <a:endParaRPr b="0" i="0" sz="18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65" name="Google Shape;46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66" name="Google Shape;466;p27"/>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Why Do We Need Marginal and Incremental Effects?</a:t>
            </a:r>
            <a:endParaRPr b="0" i="0" sz="2800" u="none" cap="none" strike="noStrike">
              <a:solidFill>
                <a:srgbClr val="000000"/>
              </a:solidFill>
              <a:latin typeface="Lato"/>
              <a:ea typeface="Lato"/>
              <a:cs typeface="Lato"/>
              <a:sym typeface="Lato"/>
            </a:endParaRPr>
          </a:p>
        </p:txBody>
      </p:sp>
      <p:sp>
        <p:nvSpPr>
          <p:cNvPr id="467" name="Google Shape;467;p27"/>
          <p:cNvSpPr txBox="1"/>
          <p:nvPr/>
        </p:nvSpPr>
        <p:spPr>
          <a:xfrm>
            <a:off x="305650" y="754675"/>
            <a:ext cx="8838300" cy="1535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Lato"/>
              <a:buAutoNum type="arabicPeriod"/>
            </a:pPr>
            <a:r>
              <a:rPr b="0" i="0" lang="en" sz="2000" u="none" cap="none" strike="noStrike">
                <a:solidFill>
                  <a:srgbClr val="000000"/>
                </a:solidFill>
                <a:latin typeface="Lato"/>
                <a:ea typeface="Lato"/>
                <a:cs typeface="Lato"/>
                <a:sym typeface="Lato"/>
              </a:rPr>
              <a:t>Let                                                       , then the marginal effect for continuous variable         is:</a:t>
            </a:r>
            <a:endParaRPr b="0" i="0" sz="20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Lato"/>
                <a:ea typeface="Lato"/>
                <a:cs typeface="Lato"/>
                <a:sym typeface="Lato"/>
              </a:rPr>
              <a:t>is </a:t>
            </a:r>
            <a:r>
              <a:rPr b="0" i="0" lang="en" sz="2000" u="none" cap="none" strike="noStrike">
                <a:solidFill>
                  <a:schemeClr val="accent1"/>
                </a:solidFill>
                <a:latin typeface="Lato"/>
                <a:ea typeface="Lato"/>
                <a:cs typeface="Lato"/>
                <a:sym typeface="Lato"/>
              </a:rPr>
              <a:t>analytically valid</a:t>
            </a:r>
            <a:r>
              <a:rPr b="0" i="0" lang="en" sz="2000" u="none" cap="none" strike="noStrike">
                <a:solidFill>
                  <a:srgbClr val="000000"/>
                </a:solidFill>
                <a:latin typeface="Lato"/>
                <a:ea typeface="Lato"/>
                <a:cs typeface="Lato"/>
                <a:sym typeface="Lato"/>
              </a:rPr>
              <a:t>, it has </a:t>
            </a:r>
            <a:r>
              <a:rPr b="0" i="0" lang="en" sz="2000" u="none" cap="none" strike="noStrike">
                <a:solidFill>
                  <a:srgbClr val="FF0000"/>
                </a:solidFill>
                <a:latin typeface="Lato"/>
                <a:ea typeface="Lato"/>
                <a:cs typeface="Lato"/>
                <a:sym typeface="Lato"/>
              </a:rPr>
              <a:t>two important limitations:</a:t>
            </a:r>
            <a:endParaRPr b="0" i="0" sz="20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0" lvl="0" marL="9144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Lato"/>
              <a:ea typeface="Lato"/>
              <a:cs typeface="Lato"/>
              <a:sym typeface="Lato"/>
            </a:endParaRPr>
          </a:p>
          <a:p>
            <a:pPr indent="0" lvl="0" marL="45720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Lato"/>
                <a:ea typeface="Lato"/>
                <a:cs typeface="Lato"/>
                <a:sym typeface="Lato"/>
              </a:rPr>
              <a:t> </a:t>
            </a:r>
            <a:endParaRPr b="0" i="0" sz="2000" u="none" cap="none" strike="noStrike">
              <a:solidFill>
                <a:srgbClr val="000000"/>
              </a:solidFill>
              <a:latin typeface="Lato"/>
              <a:ea typeface="Lato"/>
              <a:cs typeface="Lato"/>
              <a:sym typeface="Lato"/>
            </a:endParaRPr>
          </a:p>
        </p:txBody>
      </p:sp>
      <p:pic>
        <p:nvPicPr>
          <p:cNvPr id="468" name="Google Shape;468;p27" title="[89,89,89,&quot;https://www.codecogs.com/eqnedit.php?latex=x_j#0&quot;]"/>
          <p:cNvPicPr preferRelativeResize="0"/>
          <p:nvPr/>
        </p:nvPicPr>
        <p:blipFill rotWithShape="1">
          <a:blip r:embed="rId3">
            <a:alphaModFix/>
          </a:blip>
          <a:srcRect b="0" l="0" r="0" t="0"/>
          <a:stretch/>
        </p:blipFill>
        <p:spPr>
          <a:xfrm>
            <a:off x="1829475" y="1364550"/>
            <a:ext cx="293250" cy="264174"/>
          </a:xfrm>
          <a:prstGeom prst="rect">
            <a:avLst/>
          </a:prstGeom>
          <a:noFill/>
          <a:ln>
            <a:noFill/>
          </a:ln>
        </p:spPr>
      </p:pic>
      <p:pic>
        <p:nvPicPr>
          <p:cNvPr id="469" name="Google Shape;469;p27"/>
          <p:cNvPicPr preferRelativeResize="0"/>
          <p:nvPr/>
        </p:nvPicPr>
        <p:blipFill rotWithShape="1">
          <a:blip r:embed="rId4">
            <a:alphaModFix/>
          </a:blip>
          <a:srcRect b="0" l="0" r="0" t="0"/>
          <a:stretch/>
        </p:blipFill>
        <p:spPr>
          <a:xfrm>
            <a:off x="1270628" y="754675"/>
            <a:ext cx="2563497" cy="536400"/>
          </a:xfrm>
          <a:prstGeom prst="rect">
            <a:avLst/>
          </a:prstGeom>
          <a:noFill/>
          <a:ln>
            <a:noFill/>
          </a:ln>
        </p:spPr>
      </p:pic>
      <p:pic>
        <p:nvPicPr>
          <p:cNvPr id="470" name="Google Shape;470;p27"/>
          <p:cNvPicPr preferRelativeResize="0"/>
          <p:nvPr/>
        </p:nvPicPr>
        <p:blipFill rotWithShape="1">
          <a:blip r:embed="rId5">
            <a:alphaModFix/>
          </a:blip>
          <a:srcRect b="0" l="0" r="0" t="0"/>
          <a:stretch/>
        </p:blipFill>
        <p:spPr>
          <a:xfrm>
            <a:off x="2783049" y="1291075"/>
            <a:ext cx="3077810" cy="53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76" name="Google Shape;476;p28"/>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Algorithm: For a </a:t>
            </a:r>
            <a:r>
              <a:rPr b="0" i="1" lang="en" sz="2800" u="none" cap="none" strike="noStrike">
                <a:solidFill>
                  <a:srgbClr val="000000"/>
                </a:solidFill>
                <a:latin typeface="Lato"/>
                <a:ea typeface="Lato"/>
                <a:cs typeface="Lato"/>
                <a:sym typeface="Lato"/>
              </a:rPr>
              <a:t>Continuous variable</a:t>
            </a:r>
            <a:endParaRPr b="0" i="1" sz="2800" u="none" cap="none" strike="noStrike">
              <a:solidFill>
                <a:srgbClr val="000000"/>
              </a:solidFill>
              <a:latin typeface="Lato"/>
              <a:ea typeface="Lato"/>
              <a:cs typeface="Lato"/>
              <a:sym typeface="Lato"/>
            </a:endParaRPr>
          </a:p>
        </p:txBody>
      </p:sp>
      <p:pic>
        <p:nvPicPr>
          <p:cNvPr id="477" name="Google Shape;477;p28"/>
          <p:cNvPicPr preferRelativeResize="0"/>
          <p:nvPr/>
        </p:nvPicPr>
        <p:blipFill rotWithShape="1">
          <a:blip r:embed="rId3">
            <a:alphaModFix/>
          </a:blip>
          <a:srcRect b="0" l="0" r="0" t="0"/>
          <a:stretch/>
        </p:blipFill>
        <p:spPr>
          <a:xfrm>
            <a:off x="185488" y="615600"/>
            <a:ext cx="8905277" cy="3752574"/>
          </a:xfrm>
          <a:prstGeom prst="rect">
            <a:avLst/>
          </a:prstGeom>
          <a:noFill/>
          <a:ln cap="flat" cmpd="sng" w="28575">
            <a:solidFill>
              <a:srgbClr val="9900FF"/>
            </a:solidFill>
            <a:prstDash val="solid"/>
            <a:round/>
            <a:headEnd len="sm" w="sm" type="none"/>
            <a:tailEnd len="sm" w="sm" type="none"/>
          </a:ln>
        </p:spPr>
      </p:pic>
      <p:sp>
        <p:nvSpPr>
          <p:cNvPr id="478" name="Google Shape;478;p28"/>
          <p:cNvSpPr txBox="1"/>
          <p:nvPr/>
        </p:nvSpPr>
        <p:spPr>
          <a:xfrm>
            <a:off x="0" y="4497100"/>
            <a:ext cx="88056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Clr>
                <a:srgbClr val="000000"/>
              </a:buClr>
              <a:buSzPts val="2100"/>
              <a:buFont typeface="Arial"/>
              <a:buNone/>
            </a:pPr>
            <a:r>
              <a:rPr b="0" i="0" lang="en" sz="2100" u="none" cap="none" strike="noStrike">
                <a:solidFill>
                  <a:srgbClr val="255ED3"/>
                </a:solidFill>
                <a:latin typeface="Lato"/>
                <a:ea typeface="Lato"/>
                <a:cs typeface="Lato"/>
                <a:sym typeface="Lato"/>
              </a:rPr>
              <a:t>Computes the the partial numerical derivative for a small change in x1</a:t>
            </a:r>
            <a:endParaRPr b="0" i="0" sz="2100" u="none" cap="none" strike="noStrike">
              <a:solidFill>
                <a:srgbClr val="255ED3"/>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9"/>
          <p:cNvSpPr/>
          <p:nvPr/>
        </p:nvSpPr>
        <p:spPr>
          <a:xfrm>
            <a:off x="180000" y="685350"/>
            <a:ext cx="8784900" cy="3447300"/>
          </a:xfrm>
          <a:prstGeom prst="rect">
            <a:avLst/>
          </a:prstGeom>
          <a:solidFill>
            <a:schemeClr val="lt2"/>
          </a:solid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9"/>
          <p:cNvSpPr/>
          <p:nvPr/>
        </p:nvSpPr>
        <p:spPr>
          <a:xfrm>
            <a:off x="68400" y="646075"/>
            <a:ext cx="9007200" cy="3722100"/>
          </a:xfrm>
          <a:prstGeom prst="rect">
            <a:avLst/>
          </a:prstGeom>
          <a:solidFill>
            <a:schemeClr val="lt2"/>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5" name="Google Shape;485;p29"/>
          <p:cNvPicPr preferRelativeResize="0"/>
          <p:nvPr/>
        </p:nvPicPr>
        <p:blipFill rotWithShape="1">
          <a:blip r:embed="rId3">
            <a:alphaModFix/>
          </a:blip>
          <a:srcRect b="0" l="0" r="0" t="0"/>
          <a:stretch/>
        </p:blipFill>
        <p:spPr>
          <a:xfrm>
            <a:off x="106050" y="674843"/>
            <a:ext cx="8915098" cy="3671506"/>
          </a:xfrm>
          <a:prstGeom prst="rect">
            <a:avLst/>
          </a:prstGeom>
          <a:noFill/>
          <a:ln>
            <a:noFill/>
          </a:ln>
        </p:spPr>
      </p:pic>
      <p:sp>
        <p:nvSpPr>
          <p:cNvPr id="486" name="Google Shape;48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87" name="Google Shape;487;p29"/>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Algorithm: </a:t>
            </a:r>
            <a:r>
              <a:rPr b="0" i="0" lang="en" sz="2800" u="none" cap="none" strike="noStrike">
                <a:solidFill>
                  <a:schemeClr val="dk1"/>
                </a:solidFill>
                <a:latin typeface="Lato"/>
                <a:ea typeface="Lato"/>
                <a:cs typeface="Lato"/>
                <a:sym typeface="Lato"/>
              </a:rPr>
              <a:t>For a </a:t>
            </a:r>
            <a:r>
              <a:rPr b="0" i="1" lang="en" sz="2800" u="none" cap="none" strike="noStrike">
                <a:solidFill>
                  <a:schemeClr val="dk1"/>
                </a:solidFill>
                <a:latin typeface="Lato"/>
                <a:ea typeface="Lato"/>
                <a:cs typeface="Lato"/>
                <a:sym typeface="Lato"/>
              </a:rPr>
              <a:t>Categorical variable</a:t>
            </a:r>
            <a:r>
              <a:rPr b="0" i="0" lang="en" sz="2800" u="none" cap="none" strike="noStrike">
                <a:solidFill>
                  <a:srgbClr val="000000"/>
                </a:solidFill>
                <a:latin typeface="Lato"/>
                <a:ea typeface="Lato"/>
                <a:cs typeface="Lato"/>
                <a:sym typeface="Lato"/>
              </a:rPr>
              <a:t> </a:t>
            </a:r>
            <a:endParaRPr b="0" i="0" sz="2800" u="none" cap="none" strike="noStrike">
              <a:solidFill>
                <a:srgbClr val="000000"/>
              </a:solidFill>
              <a:latin typeface="Lato"/>
              <a:ea typeface="Lato"/>
              <a:cs typeface="Lato"/>
              <a:sym typeface="Lato"/>
            </a:endParaRPr>
          </a:p>
        </p:txBody>
      </p:sp>
      <p:sp>
        <p:nvSpPr>
          <p:cNvPr id="488" name="Google Shape;488;p29"/>
          <p:cNvSpPr txBox="1"/>
          <p:nvPr/>
        </p:nvSpPr>
        <p:spPr>
          <a:xfrm>
            <a:off x="269975" y="4398650"/>
            <a:ext cx="91440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Clr>
                <a:srgbClr val="000000"/>
              </a:buClr>
              <a:buSzPts val="2100"/>
              <a:buFont typeface="Arial"/>
              <a:buNone/>
            </a:pPr>
            <a:r>
              <a:rPr b="0" i="0" lang="en" sz="2100" u="none" cap="none" strike="noStrike">
                <a:solidFill>
                  <a:srgbClr val="255ED3"/>
                </a:solidFill>
                <a:latin typeface="Lato"/>
                <a:ea typeface="Lato"/>
                <a:cs typeface="Lato"/>
                <a:sym typeface="Lato"/>
              </a:rPr>
              <a:t>Computes the the numerical derivative for a small change in x1</a:t>
            </a:r>
            <a:endParaRPr b="0" i="0" sz="2100" u="none" cap="none" strike="noStrike">
              <a:solidFill>
                <a:srgbClr val="255ED3"/>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6" name="Google Shape;76;p3"/>
          <p:cNvSpPr txBox="1"/>
          <p:nvPr/>
        </p:nvSpPr>
        <p:spPr>
          <a:xfrm>
            <a:off x="0" y="554775"/>
            <a:ext cx="5589600" cy="4371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chemeClr val="dk1"/>
              </a:buClr>
              <a:buSzPts val="1500"/>
              <a:buFont typeface="Arial"/>
              <a:buChar char="●"/>
            </a:pPr>
            <a:r>
              <a:rPr b="1" i="0" lang="en" sz="1500" u="none" cap="none" strike="noStrike">
                <a:solidFill>
                  <a:schemeClr val="dk1"/>
                </a:solidFill>
                <a:latin typeface="Lato"/>
                <a:ea typeface="Lato"/>
                <a:cs typeface="Lato"/>
                <a:sym typeface="Lato"/>
              </a:rPr>
              <a:t>Charitable giving </a:t>
            </a:r>
            <a:r>
              <a:rPr b="0" i="0" lang="en" sz="1500" u="none" cap="none" strike="noStrike">
                <a:solidFill>
                  <a:schemeClr val="dk1"/>
                </a:solidFill>
                <a:latin typeface="Lato"/>
                <a:ea typeface="Lato"/>
                <a:cs typeface="Lato"/>
                <a:sym typeface="Lato"/>
              </a:rPr>
              <a:t>is a vital prosocial behavior, supporting welfare, science, and global progress.</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1000"/>
              </a:spcBef>
              <a:spcAft>
                <a:spcPts val="0"/>
              </a:spcAft>
              <a:buClr>
                <a:schemeClr val="dk1"/>
              </a:buClr>
              <a:buSzPts val="1500"/>
              <a:buFont typeface="Arial"/>
              <a:buChar char="●"/>
            </a:pPr>
            <a:r>
              <a:rPr b="0" i="0" lang="en" sz="1500" u="none" cap="none" strike="noStrike">
                <a:solidFill>
                  <a:schemeClr val="dk1"/>
                </a:solidFill>
                <a:latin typeface="Lato"/>
                <a:ea typeface="Lato"/>
                <a:cs typeface="Lato"/>
                <a:sym typeface="Lato"/>
              </a:rPr>
              <a:t>In the U.S. alone, </a:t>
            </a:r>
            <a:r>
              <a:rPr b="1" i="0" lang="en" sz="1500" u="none" cap="none" strike="noStrike">
                <a:solidFill>
                  <a:schemeClr val="dk1"/>
                </a:solidFill>
                <a:latin typeface="Lato"/>
                <a:ea typeface="Lato"/>
                <a:cs typeface="Lato"/>
                <a:sym typeface="Lato"/>
              </a:rPr>
              <a:t>1.5+ million charities </a:t>
            </a:r>
            <a:r>
              <a:rPr b="0" i="0" lang="en" sz="1500" u="none" cap="none" strike="noStrike">
                <a:solidFill>
                  <a:schemeClr val="dk1"/>
                </a:solidFill>
                <a:latin typeface="Lato"/>
                <a:ea typeface="Lato"/>
                <a:cs typeface="Lato"/>
                <a:sym typeface="Lato"/>
              </a:rPr>
              <a:t>receive nearly </a:t>
            </a:r>
            <a:r>
              <a:rPr b="1" i="0" lang="en" sz="1500" u="none" cap="none" strike="noStrike">
                <a:solidFill>
                  <a:schemeClr val="dk1"/>
                </a:solidFill>
                <a:latin typeface="Lato"/>
                <a:ea typeface="Lato"/>
                <a:cs typeface="Lato"/>
                <a:sym typeface="Lato"/>
              </a:rPr>
              <a:t>$500 billion </a:t>
            </a:r>
            <a:r>
              <a:rPr b="0" i="0" lang="en" sz="1500" u="none" cap="none" strike="noStrike">
                <a:solidFill>
                  <a:schemeClr val="dk1"/>
                </a:solidFill>
                <a:latin typeface="Lato"/>
                <a:ea typeface="Lato"/>
                <a:cs typeface="Lato"/>
                <a:sym typeface="Lato"/>
              </a:rPr>
              <a:t>annually.</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1000"/>
              </a:spcBef>
              <a:spcAft>
                <a:spcPts val="0"/>
              </a:spcAft>
              <a:buClr>
                <a:schemeClr val="dk1"/>
              </a:buClr>
              <a:buSzPts val="1500"/>
              <a:buFont typeface="Arial"/>
              <a:buChar char="●"/>
            </a:pPr>
            <a:r>
              <a:rPr b="1" i="0" lang="en" sz="1500" u="none" cap="none" strike="noStrike">
                <a:solidFill>
                  <a:schemeClr val="dk1"/>
                </a:solidFill>
                <a:latin typeface="Lato"/>
                <a:ea typeface="Lato"/>
                <a:cs typeface="Lato"/>
                <a:sym typeface="Lato"/>
              </a:rPr>
              <a:t>Many donations lack alignment</a:t>
            </a:r>
            <a:r>
              <a:rPr b="0" i="0" lang="en" sz="1500" u="none" cap="none" strike="noStrike">
                <a:solidFill>
                  <a:schemeClr val="dk1"/>
                </a:solidFill>
                <a:latin typeface="Lato"/>
                <a:ea typeface="Lato"/>
                <a:cs typeface="Lato"/>
                <a:sym typeface="Lato"/>
              </a:rPr>
              <a:t> with impact, raising questions about donor decision-making</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1000"/>
              </a:spcBef>
              <a:spcAft>
                <a:spcPts val="0"/>
              </a:spcAft>
              <a:buClr>
                <a:schemeClr val="dk1"/>
              </a:buClr>
              <a:buSzPts val="1500"/>
              <a:buFont typeface="Lato"/>
              <a:buChar char="●"/>
            </a:pPr>
            <a:r>
              <a:rPr b="1" i="0" lang="en" sz="1500" u="none" cap="none" strike="noStrike">
                <a:solidFill>
                  <a:schemeClr val="dk1"/>
                </a:solidFill>
                <a:latin typeface="Lato"/>
                <a:ea typeface="Lato"/>
                <a:cs typeface="Lato"/>
                <a:sym typeface="Lato"/>
              </a:rPr>
              <a:t>Prior research </a:t>
            </a:r>
            <a:r>
              <a:rPr b="0" i="0" lang="en" sz="1500" u="none" cap="none" strike="noStrike">
                <a:solidFill>
                  <a:schemeClr val="dk1"/>
                </a:solidFill>
                <a:latin typeface="Lato"/>
                <a:ea typeface="Lato"/>
                <a:cs typeface="Lato"/>
                <a:sym typeface="Lato"/>
              </a:rPr>
              <a:t>offers insight but often </a:t>
            </a:r>
            <a:r>
              <a:rPr b="1" i="0" lang="en" sz="1500" u="none" cap="none" strike="noStrike">
                <a:solidFill>
                  <a:schemeClr val="dk1"/>
                </a:solidFill>
                <a:latin typeface="Lato"/>
                <a:ea typeface="Lato"/>
                <a:cs typeface="Lato"/>
                <a:sym typeface="Lato"/>
              </a:rPr>
              <a:t>lacks:</a:t>
            </a:r>
            <a:endParaRPr b="1" i="0" sz="1500" u="none" cap="none" strike="noStrike">
              <a:solidFill>
                <a:schemeClr val="dk1"/>
              </a:solidFill>
              <a:latin typeface="Lato"/>
              <a:ea typeface="Lato"/>
              <a:cs typeface="Lato"/>
              <a:sym typeface="Lato"/>
            </a:endParaRPr>
          </a:p>
          <a:p>
            <a:pPr indent="-323850" lvl="0" marL="914400" marR="0" rtl="0" algn="l">
              <a:lnSpc>
                <a:spcPct val="115000"/>
              </a:lnSpc>
              <a:spcBef>
                <a:spcPts val="1000"/>
              </a:spcBef>
              <a:spcAft>
                <a:spcPts val="0"/>
              </a:spcAft>
              <a:buClr>
                <a:schemeClr val="dk1"/>
              </a:buClr>
              <a:buSzPts val="1500"/>
              <a:buFont typeface="Lato"/>
              <a:buChar char="●"/>
            </a:pPr>
            <a:r>
              <a:rPr b="0" i="0" lang="en" sz="1500" u="none" cap="none" strike="noStrike">
                <a:solidFill>
                  <a:schemeClr val="dk1"/>
                </a:solidFill>
                <a:latin typeface="Lato"/>
                <a:ea typeface="Lato"/>
                <a:cs typeface="Lato"/>
                <a:sym typeface="Lato"/>
              </a:rPr>
              <a:t>Realistic ethical tradeoffs (e.g., choosing </a:t>
            </a:r>
            <a:r>
              <a:rPr b="0" i="1" lang="en" sz="1500" u="none" cap="none" strike="noStrike">
                <a:solidFill>
                  <a:schemeClr val="dk1"/>
                </a:solidFill>
                <a:latin typeface="Lato"/>
                <a:ea typeface="Lato"/>
                <a:cs typeface="Lato"/>
                <a:sym typeface="Lato"/>
              </a:rPr>
              <a:t>between</a:t>
            </a:r>
            <a:r>
              <a:rPr b="0" i="0" lang="en" sz="1500" u="none" cap="none" strike="noStrike">
                <a:solidFill>
                  <a:schemeClr val="dk1"/>
                </a:solidFill>
                <a:latin typeface="Lato"/>
                <a:ea typeface="Lato"/>
                <a:cs typeface="Lato"/>
                <a:sym typeface="Lato"/>
              </a:rPr>
              <a:t> charities).</a:t>
            </a:r>
            <a:endParaRPr b="0" i="0" sz="1500" u="none" cap="none" strike="noStrike">
              <a:solidFill>
                <a:schemeClr val="dk1"/>
              </a:solidFill>
              <a:latin typeface="Lato"/>
              <a:ea typeface="Lato"/>
              <a:cs typeface="Lato"/>
              <a:sym typeface="Lato"/>
            </a:endParaRPr>
          </a:p>
          <a:p>
            <a:pPr indent="-323850" lvl="0" marL="914400" marR="0" rtl="0" algn="l">
              <a:lnSpc>
                <a:spcPct val="115000"/>
              </a:lnSpc>
              <a:spcBef>
                <a:spcPts val="1000"/>
              </a:spcBef>
              <a:spcAft>
                <a:spcPts val="0"/>
              </a:spcAft>
              <a:buClr>
                <a:schemeClr val="dk1"/>
              </a:buClr>
              <a:buSzPts val="1500"/>
              <a:buFont typeface="Lato"/>
              <a:buChar char="●"/>
            </a:pPr>
            <a:r>
              <a:rPr b="0" i="0" lang="en" sz="1500" u="none" cap="none" strike="noStrike">
                <a:solidFill>
                  <a:schemeClr val="dk1"/>
                </a:solidFill>
                <a:latin typeface="Lato"/>
                <a:ea typeface="Lato"/>
                <a:cs typeface="Lato"/>
                <a:sym typeface="Lato"/>
              </a:rPr>
              <a:t>Integration of personal moral obligations (e.g., duty to relatives).</a:t>
            </a:r>
            <a:endParaRPr b="0" i="0" sz="1500" u="none" cap="none" strike="noStrike">
              <a:solidFill>
                <a:schemeClr val="dk1"/>
              </a:solidFill>
              <a:latin typeface="Lato"/>
              <a:ea typeface="Lato"/>
              <a:cs typeface="Lato"/>
              <a:sym typeface="Lato"/>
            </a:endParaRPr>
          </a:p>
          <a:p>
            <a:pPr indent="-323850" lvl="0" marL="457200" marR="0" rtl="0" algn="l">
              <a:lnSpc>
                <a:spcPct val="115000"/>
              </a:lnSpc>
              <a:spcBef>
                <a:spcPts val="1000"/>
              </a:spcBef>
              <a:spcAft>
                <a:spcPts val="1000"/>
              </a:spcAft>
              <a:buClr>
                <a:schemeClr val="dk1"/>
              </a:buClr>
              <a:buSzPts val="1500"/>
              <a:buFont typeface="Lato"/>
              <a:buChar char="●"/>
            </a:pPr>
            <a:r>
              <a:rPr b="1" i="0" lang="en" sz="1500" u="none" cap="none" strike="noStrike">
                <a:solidFill>
                  <a:schemeClr val="dk1"/>
                </a:solidFill>
                <a:latin typeface="Lato"/>
                <a:ea typeface="Lato"/>
                <a:cs typeface="Lato"/>
                <a:sym typeface="Lato"/>
              </a:rPr>
              <a:t>MyGoodness</a:t>
            </a:r>
            <a:r>
              <a:rPr b="0" i="0" lang="en" sz="1500" u="none" cap="none" strike="noStrike">
                <a:solidFill>
                  <a:schemeClr val="dk1"/>
                </a:solidFill>
                <a:latin typeface="Lato"/>
                <a:ea typeface="Lato"/>
                <a:cs typeface="Lato"/>
                <a:sym typeface="Lato"/>
              </a:rPr>
              <a:t> (Awad et al.)[1] introduces a “serious game” simulating real-world giving dilemmas for deeper insight</a:t>
            </a:r>
            <a:endParaRPr b="0" i="0" sz="1500" u="none" cap="none" strike="noStrike">
              <a:solidFill>
                <a:schemeClr val="dk1"/>
              </a:solidFill>
              <a:latin typeface="Lato"/>
              <a:ea typeface="Lato"/>
              <a:cs typeface="Lato"/>
              <a:sym typeface="Lato"/>
            </a:endParaRPr>
          </a:p>
        </p:txBody>
      </p:sp>
      <p:sp>
        <p:nvSpPr>
          <p:cNvPr id="77" name="Google Shape;77;p3"/>
          <p:cNvSpPr txBox="1"/>
          <p:nvPr/>
        </p:nvSpPr>
        <p:spPr>
          <a:xfrm>
            <a:off x="0" y="0"/>
            <a:ext cx="9144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Lato"/>
                <a:ea typeface="Lato"/>
                <a:cs typeface="Lato"/>
                <a:sym typeface="Lato"/>
              </a:rPr>
              <a:t>Understanding Charitable Giving: Why It Matters</a:t>
            </a:r>
            <a:endParaRPr b="0" i="0" sz="2000" u="none" cap="none" strike="noStrike">
              <a:solidFill>
                <a:srgbClr val="000000"/>
              </a:solidFill>
              <a:latin typeface="Lato"/>
              <a:ea typeface="Lato"/>
              <a:cs typeface="Lato"/>
              <a:sym typeface="Lato"/>
            </a:endParaRPr>
          </a:p>
        </p:txBody>
      </p:sp>
      <p:pic>
        <p:nvPicPr>
          <p:cNvPr id="78" name="Google Shape;78;p3"/>
          <p:cNvPicPr preferRelativeResize="0"/>
          <p:nvPr/>
        </p:nvPicPr>
        <p:blipFill rotWithShape="1">
          <a:blip r:embed="rId3">
            <a:alphaModFix/>
          </a:blip>
          <a:srcRect b="0" l="0" r="0" t="0"/>
          <a:stretch/>
        </p:blipFill>
        <p:spPr>
          <a:xfrm>
            <a:off x="5574374" y="615600"/>
            <a:ext cx="3493427" cy="4199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94" name="Google Shape;494;p30"/>
          <p:cNvSpPr txBox="1"/>
          <p:nvPr/>
        </p:nvSpPr>
        <p:spPr>
          <a:xfrm>
            <a:off x="530850" y="3643000"/>
            <a:ext cx="8289300" cy="15813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AutoNum type="arabicPeriod"/>
            </a:pPr>
            <a:r>
              <a:rPr b="0" i="0" lang="en" sz="1100" u="none" cap="none" strike="noStrike">
                <a:solidFill>
                  <a:schemeClr val="dk1"/>
                </a:solidFill>
                <a:latin typeface="Lato"/>
                <a:ea typeface="Lato"/>
                <a:cs typeface="Lato"/>
                <a:sym typeface="Lato"/>
              </a:rPr>
              <a:t>A positive ΔPr for causes like Medication indicates a higher probability of being chosen compared to the baseline cause (e.g., Assault).</a:t>
            </a:r>
            <a:endParaRPr b="0" i="0" sz="1100" u="none" cap="none" strike="noStrike">
              <a:solidFill>
                <a:schemeClr val="dk1"/>
              </a:solidFill>
              <a:latin typeface="Lato"/>
              <a:ea typeface="Lato"/>
              <a:cs typeface="Lato"/>
              <a:sym typeface="Lato"/>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100" u="none" cap="none" strike="noStrike">
                <a:solidFill>
                  <a:schemeClr val="dk1"/>
                </a:solidFill>
                <a:latin typeface="Lato"/>
                <a:ea typeface="Lato"/>
                <a:cs typeface="Lato"/>
                <a:sym typeface="Lato"/>
              </a:rPr>
              <a:t>This suggests donors are more responsive to causes tied to direct medical aid.</a:t>
            </a:r>
            <a:endParaRPr b="0" i="0" sz="1100" u="none" cap="none" strike="noStrike">
              <a:solidFill>
                <a:schemeClr val="dk1"/>
              </a:solidFill>
              <a:latin typeface="Lato"/>
              <a:ea typeface="Lato"/>
              <a:cs typeface="Lato"/>
              <a:sym typeface="Lato"/>
            </a:endParaRPr>
          </a:p>
          <a:p>
            <a:pPr indent="-292100" lvl="0" marL="457200" marR="0" rtl="0" algn="l">
              <a:lnSpc>
                <a:spcPct val="100000"/>
              </a:lnSpc>
              <a:spcBef>
                <a:spcPts val="0"/>
              </a:spcBef>
              <a:spcAft>
                <a:spcPts val="0"/>
              </a:spcAft>
              <a:buClr>
                <a:schemeClr val="dk1"/>
              </a:buClr>
              <a:buSzPts val="1000"/>
              <a:buFont typeface="Arial"/>
              <a:buAutoNum type="arabicPeriod"/>
            </a:pPr>
            <a:r>
              <a:rPr b="0" i="1" lang="en" sz="1100" u="none" cap="none" strike="noStrike">
                <a:solidFill>
                  <a:schemeClr val="dk1"/>
                </a:solidFill>
                <a:latin typeface="Lato"/>
                <a:ea typeface="Lato"/>
                <a:cs typeface="Lato"/>
                <a:sym typeface="Lato"/>
              </a:rPr>
              <a:t>Donated before</a:t>
            </a:r>
            <a:r>
              <a:rPr b="0" i="0" lang="en" sz="1100" u="none" cap="none" strike="noStrike">
                <a:solidFill>
                  <a:schemeClr val="dk1"/>
                </a:solidFill>
                <a:latin typeface="Lato"/>
                <a:ea typeface="Lato"/>
                <a:cs typeface="Lato"/>
                <a:sym typeface="Lato"/>
              </a:rPr>
              <a:t> and </a:t>
            </a:r>
            <a:r>
              <a:rPr b="0" i="1" lang="en" sz="1100" u="none" cap="none" strike="noStrike">
                <a:solidFill>
                  <a:schemeClr val="dk1"/>
                </a:solidFill>
                <a:latin typeface="Lato"/>
                <a:ea typeface="Lato"/>
                <a:cs typeface="Lato"/>
                <a:sym typeface="Lato"/>
              </a:rPr>
              <a:t>Donation frequency</a:t>
            </a:r>
            <a:r>
              <a:rPr b="0" i="0" lang="en" sz="1100" u="none" cap="none" strike="noStrike">
                <a:solidFill>
                  <a:schemeClr val="dk1"/>
                </a:solidFill>
                <a:latin typeface="Lato"/>
                <a:ea typeface="Lato"/>
                <a:cs typeface="Lato"/>
                <a:sym typeface="Lato"/>
              </a:rPr>
              <a:t> is more important for the LLM</a:t>
            </a:r>
            <a:endParaRPr b="0" i="0" sz="1000" u="none" cap="none" strike="noStrike">
              <a:solidFill>
                <a:schemeClr val="dk1"/>
              </a:solidFill>
              <a:latin typeface="Arial"/>
              <a:ea typeface="Arial"/>
              <a:cs typeface="Arial"/>
              <a:sym typeface="Arial"/>
            </a:endParaRPr>
          </a:p>
        </p:txBody>
      </p:sp>
      <p:pic>
        <p:nvPicPr>
          <p:cNvPr id="495" name="Google Shape;495;p30"/>
          <p:cNvPicPr preferRelativeResize="0"/>
          <p:nvPr/>
        </p:nvPicPr>
        <p:blipFill rotWithShape="1">
          <a:blip r:embed="rId3">
            <a:alphaModFix/>
          </a:blip>
          <a:srcRect b="0" l="2238" r="0" t="53279"/>
          <a:stretch/>
        </p:blipFill>
        <p:spPr>
          <a:xfrm>
            <a:off x="477750" y="1114750"/>
            <a:ext cx="3224799" cy="2163277"/>
          </a:xfrm>
          <a:prstGeom prst="rect">
            <a:avLst/>
          </a:prstGeom>
          <a:noFill/>
          <a:ln>
            <a:noFill/>
          </a:ln>
        </p:spPr>
      </p:pic>
      <p:pic>
        <p:nvPicPr>
          <p:cNvPr id="496" name="Google Shape;496;p30"/>
          <p:cNvPicPr preferRelativeResize="0"/>
          <p:nvPr/>
        </p:nvPicPr>
        <p:blipFill rotWithShape="1">
          <a:blip r:embed="rId4">
            <a:alphaModFix/>
          </a:blip>
          <a:srcRect b="0" l="0" r="0" t="0"/>
          <a:stretch/>
        </p:blipFill>
        <p:spPr>
          <a:xfrm>
            <a:off x="4280025" y="801075"/>
            <a:ext cx="3802273" cy="2896801"/>
          </a:xfrm>
          <a:prstGeom prst="rect">
            <a:avLst/>
          </a:prstGeom>
          <a:noFill/>
          <a:ln>
            <a:noFill/>
          </a:ln>
        </p:spPr>
      </p:pic>
      <p:sp>
        <p:nvSpPr>
          <p:cNvPr id="497" name="Google Shape;497;p30"/>
          <p:cNvSpPr txBox="1"/>
          <p:nvPr/>
        </p:nvSpPr>
        <p:spPr>
          <a:xfrm>
            <a:off x="192425" y="46450"/>
            <a:ext cx="8387700" cy="5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Lato"/>
                <a:ea typeface="Lato"/>
                <a:cs typeface="Lato"/>
                <a:sym typeface="Lato"/>
              </a:rPr>
              <a:t>AMCE Effect on Donation Option</a:t>
            </a:r>
            <a:endParaRPr b="0" i="0" sz="2800" u="none" cap="none" strike="noStrike">
              <a:solidFill>
                <a:schemeClr val="dk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03" name="Google Shape;503;p31"/>
          <p:cNvPicPr preferRelativeResize="0"/>
          <p:nvPr/>
        </p:nvPicPr>
        <p:blipFill rotWithShape="1">
          <a:blip r:embed="rId3">
            <a:alphaModFix/>
          </a:blip>
          <a:srcRect b="0" l="0" r="0" t="0"/>
          <a:stretch/>
        </p:blipFill>
        <p:spPr>
          <a:xfrm>
            <a:off x="101125" y="673600"/>
            <a:ext cx="2236226" cy="2989399"/>
          </a:xfrm>
          <a:prstGeom prst="rect">
            <a:avLst/>
          </a:prstGeom>
          <a:noFill/>
          <a:ln>
            <a:noFill/>
          </a:ln>
        </p:spPr>
      </p:pic>
      <p:pic>
        <p:nvPicPr>
          <p:cNvPr id="504" name="Google Shape;504;p31"/>
          <p:cNvPicPr preferRelativeResize="0"/>
          <p:nvPr/>
        </p:nvPicPr>
        <p:blipFill rotWithShape="1">
          <a:blip r:embed="rId4">
            <a:alphaModFix/>
          </a:blip>
          <a:srcRect b="0" l="0" r="0" t="0"/>
          <a:stretch/>
        </p:blipFill>
        <p:spPr>
          <a:xfrm>
            <a:off x="2532175" y="769875"/>
            <a:ext cx="2090799" cy="2796851"/>
          </a:xfrm>
          <a:prstGeom prst="rect">
            <a:avLst/>
          </a:prstGeom>
          <a:noFill/>
          <a:ln>
            <a:noFill/>
          </a:ln>
        </p:spPr>
      </p:pic>
      <p:pic>
        <p:nvPicPr>
          <p:cNvPr id="505" name="Google Shape;505;p31"/>
          <p:cNvPicPr preferRelativeResize="0"/>
          <p:nvPr/>
        </p:nvPicPr>
        <p:blipFill rotWithShape="1">
          <a:blip r:embed="rId5">
            <a:alphaModFix/>
          </a:blip>
          <a:srcRect b="0" l="0" r="0" t="0"/>
          <a:stretch/>
        </p:blipFill>
        <p:spPr>
          <a:xfrm>
            <a:off x="4777975" y="1316300"/>
            <a:ext cx="4278149" cy="1345600"/>
          </a:xfrm>
          <a:prstGeom prst="rect">
            <a:avLst/>
          </a:prstGeom>
          <a:noFill/>
          <a:ln>
            <a:noFill/>
          </a:ln>
        </p:spPr>
      </p:pic>
      <p:sp>
        <p:nvSpPr>
          <p:cNvPr id="506" name="Google Shape;506;p31"/>
          <p:cNvSpPr txBox="1"/>
          <p:nvPr/>
        </p:nvSpPr>
        <p:spPr>
          <a:xfrm>
            <a:off x="345050" y="3762425"/>
            <a:ext cx="8181900" cy="935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000000"/>
              </a:buClr>
              <a:buSzPts val="1500"/>
              <a:buFont typeface="Lato"/>
              <a:buChar char="●"/>
            </a:pPr>
            <a:r>
              <a:rPr b="0" i="0" lang="en" sz="1500" u="none" cap="none" strike="noStrike">
                <a:solidFill>
                  <a:srgbClr val="000000"/>
                </a:solidFill>
                <a:latin typeface="Lato"/>
                <a:ea typeface="Lato"/>
                <a:cs typeface="Lato"/>
                <a:sym typeface="Lato"/>
              </a:rPr>
              <a:t>For these plots, we only consider the top 10 countries</a:t>
            </a:r>
            <a:endParaRPr b="0" i="0" sz="1500" u="none" cap="none" strike="noStrike">
              <a:solidFill>
                <a:srgbClr val="000000"/>
              </a:solidFill>
              <a:latin typeface="Lato"/>
              <a:ea typeface="Lato"/>
              <a:cs typeface="Lato"/>
              <a:sym typeface="Lato"/>
            </a:endParaRPr>
          </a:p>
          <a:p>
            <a:pPr indent="-323850" lvl="0" marL="457200" marR="0" rtl="0" algn="l">
              <a:lnSpc>
                <a:spcPct val="100000"/>
              </a:lnSpc>
              <a:spcBef>
                <a:spcPts val="0"/>
              </a:spcBef>
              <a:spcAft>
                <a:spcPts val="0"/>
              </a:spcAft>
              <a:buClr>
                <a:srgbClr val="000000"/>
              </a:buClr>
              <a:buSzPts val="1500"/>
              <a:buFont typeface="Lato"/>
              <a:buChar char="●"/>
            </a:pPr>
            <a:r>
              <a:rPr b="0" i="0" lang="en" sz="1500" u="none" cap="none" strike="noStrike">
                <a:solidFill>
                  <a:srgbClr val="000000"/>
                </a:solidFill>
                <a:latin typeface="Lato"/>
                <a:ea typeface="Lato"/>
                <a:cs typeface="Lato"/>
                <a:sym typeface="Lato"/>
              </a:rPr>
              <a:t>Average probability changes are larger for the LLM decisions compared to human decisions (7.5%, 4%)</a:t>
            </a:r>
            <a:endParaRPr b="0" i="0" sz="1500" u="none" cap="none" strike="noStrike">
              <a:solidFill>
                <a:srgbClr val="000000"/>
              </a:solidFill>
              <a:latin typeface="Lato"/>
              <a:ea typeface="Lato"/>
              <a:cs typeface="Lato"/>
              <a:sym typeface="Lato"/>
            </a:endParaRPr>
          </a:p>
          <a:p>
            <a:pPr indent="-323850" lvl="0" marL="457200" marR="0" rtl="0" algn="l">
              <a:lnSpc>
                <a:spcPct val="100000"/>
              </a:lnSpc>
              <a:spcBef>
                <a:spcPts val="0"/>
              </a:spcBef>
              <a:spcAft>
                <a:spcPts val="0"/>
              </a:spcAft>
              <a:buClr>
                <a:srgbClr val="000000"/>
              </a:buClr>
              <a:buSzPts val="1500"/>
              <a:buFont typeface="Lato"/>
              <a:buChar char="●"/>
            </a:pPr>
            <a:r>
              <a:rPr b="0" i="0" lang="en" sz="1500" u="none" cap="none" strike="noStrike">
                <a:solidFill>
                  <a:srgbClr val="000000"/>
                </a:solidFill>
                <a:latin typeface="Lato"/>
                <a:ea typeface="Lato"/>
                <a:cs typeface="Lato"/>
                <a:sym typeface="Lato"/>
              </a:rPr>
              <a:t>Gender is more important for the LLM model </a:t>
            </a:r>
            <a:endParaRPr b="0" i="0" sz="1500" u="none" cap="none" strike="noStrike">
              <a:solidFill>
                <a:srgbClr val="000000"/>
              </a:solidFill>
              <a:latin typeface="Lato"/>
              <a:ea typeface="Lato"/>
              <a:cs typeface="Lato"/>
              <a:sym typeface="Lato"/>
            </a:endParaRPr>
          </a:p>
          <a:p>
            <a:pPr indent="-323850" lvl="0" marL="457200" marR="0" rtl="0" algn="l">
              <a:lnSpc>
                <a:spcPct val="100000"/>
              </a:lnSpc>
              <a:spcBef>
                <a:spcPts val="0"/>
              </a:spcBef>
              <a:spcAft>
                <a:spcPts val="0"/>
              </a:spcAft>
              <a:buClr>
                <a:srgbClr val="000000"/>
              </a:buClr>
              <a:buSzPts val="1500"/>
              <a:buFont typeface="Lato"/>
              <a:buChar char="●"/>
            </a:pPr>
            <a:r>
              <a:rPr b="0" i="0" lang="en" sz="1500" u="none" cap="none" strike="noStrike">
                <a:solidFill>
                  <a:srgbClr val="000000"/>
                </a:solidFill>
                <a:latin typeface="Lato"/>
                <a:ea typeface="Lato"/>
                <a:cs typeface="Lato"/>
                <a:sym typeface="Lato"/>
              </a:rPr>
              <a:t>Country does not overlap. Maybe country is not a decision factor</a:t>
            </a:r>
            <a:endParaRPr b="0" i="0" sz="1500" u="none" cap="none" strike="noStrike">
              <a:solidFill>
                <a:srgbClr val="000000"/>
              </a:solidFill>
              <a:latin typeface="Lato"/>
              <a:ea typeface="Lato"/>
              <a:cs typeface="Lato"/>
              <a:sym typeface="Lato"/>
            </a:endParaRPr>
          </a:p>
        </p:txBody>
      </p:sp>
      <p:sp>
        <p:nvSpPr>
          <p:cNvPr id="507" name="Google Shape;507;p31"/>
          <p:cNvSpPr txBox="1"/>
          <p:nvPr/>
        </p:nvSpPr>
        <p:spPr>
          <a:xfrm>
            <a:off x="192425" y="46450"/>
            <a:ext cx="8387700" cy="5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Lato"/>
                <a:ea typeface="Lato"/>
                <a:cs typeface="Lato"/>
                <a:sym typeface="Lato"/>
              </a:rPr>
              <a:t>AMCE Effect of Gender</a:t>
            </a:r>
            <a:endParaRPr b="0" i="0" sz="2800" u="none" cap="none" strike="noStrike">
              <a:solidFill>
                <a:schemeClr val="dk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13" name="Google Shape;513;p32"/>
          <p:cNvPicPr preferRelativeResize="0"/>
          <p:nvPr/>
        </p:nvPicPr>
        <p:blipFill rotWithShape="1">
          <a:blip r:embed="rId3">
            <a:alphaModFix/>
          </a:blip>
          <a:srcRect b="0" l="0" r="0" t="0"/>
          <a:stretch/>
        </p:blipFill>
        <p:spPr>
          <a:xfrm>
            <a:off x="2713750" y="662400"/>
            <a:ext cx="2641224" cy="3199575"/>
          </a:xfrm>
          <a:prstGeom prst="rect">
            <a:avLst/>
          </a:prstGeom>
          <a:noFill/>
          <a:ln>
            <a:noFill/>
          </a:ln>
        </p:spPr>
      </p:pic>
      <p:pic>
        <p:nvPicPr>
          <p:cNvPr id="514" name="Google Shape;514;p32"/>
          <p:cNvPicPr preferRelativeResize="0"/>
          <p:nvPr/>
        </p:nvPicPr>
        <p:blipFill rotWithShape="1">
          <a:blip r:embed="rId4">
            <a:alphaModFix/>
          </a:blip>
          <a:srcRect b="0" l="0" r="0" t="0"/>
          <a:stretch/>
        </p:blipFill>
        <p:spPr>
          <a:xfrm>
            <a:off x="86050" y="722125"/>
            <a:ext cx="2375576" cy="3177774"/>
          </a:xfrm>
          <a:prstGeom prst="rect">
            <a:avLst/>
          </a:prstGeom>
          <a:noFill/>
          <a:ln>
            <a:noFill/>
          </a:ln>
        </p:spPr>
      </p:pic>
      <p:pic>
        <p:nvPicPr>
          <p:cNvPr id="515" name="Google Shape;515;p32"/>
          <p:cNvPicPr preferRelativeResize="0"/>
          <p:nvPr/>
        </p:nvPicPr>
        <p:blipFill rotWithShape="1">
          <a:blip r:embed="rId5">
            <a:alphaModFix/>
          </a:blip>
          <a:srcRect b="0" l="0" r="0" t="0"/>
          <a:stretch/>
        </p:blipFill>
        <p:spPr>
          <a:xfrm>
            <a:off x="5487700" y="1570175"/>
            <a:ext cx="3188376" cy="1330925"/>
          </a:xfrm>
          <a:prstGeom prst="rect">
            <a:avLst/>
          </a:prstGeom>
          <a:noFill/>
          <a:ln>
            <a:noFill/>
          </a:ln>
        </p:spPr>
      </p:pic>
      <p:sp>
        <p:nvSpPr>
          <p:cNvPr id="516" name="Google Shape;516;p32"/>
          <p:cNvSpPr txBox="1"/>
          <p:nvPr/>
        </p:nvSpPr>
        <p:spPr>
          <a:xfrm>
            <a:off x="510950" y="3974775"/>
            <a:ext cx="7757400" cy="1108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Lato"/>
              <a:buChar char="●"/>
            </a:pPr>
            <a:r>
              <a:rPr b="0" i="0" lang="en" sz="1500" u="none" cap="none" strike="noStrike">
                <a:solidFill>
                  <a:schemeClr val="dk1"/>
                </a:solidFill>
                <a:latin typeface="Lato"/>
                <a:ea typeface="Lato"/>
                <a:cs typeface="Lato"/>
                <a:sym typeface="Lato"/>
              </a:rPr>
              <a:t>Average probability changes are larger for the LLM decisions compared to human decisions (25%, 5%)</a:t>
            </a:r>
            <a:endParaRPr b="0" i="0" sz="1500" u="none" cap="none" strike="noStrike">
              <a:solidFill>
                <a:schemeClr val="dk1"/>
              </a:solidFill>
              <a:latin typeface="Lato"/>
              <a:ea typeface="Lato"/>
              <a:cs typeface="Lato"/>
              <a:sym typeface="Lato"/>
            </a:endParaRPr>
          </a:p>
          <a:p>
            <a:pPr indent="-323850" lvl="0" marL="457200" marR="0" rtl="0" algn="l">
              <a:lnSpc>
                <a:spcPct val="100000"/>
              </a:lnSpc>
              <a:spcBef>
                <a:spcPts val="0"/>
              </a:spcBef>
              <a:spcAft>
                <a:spcPts val="0"/>
              </a:spcAft>
              <a:buClr>
                <a:schemeClr val="dk1"/>
              </a:buClr>
              <a:buSzPts val="1500"/>
              <a:buFont typeface="Lato"/>
              <a:buChar char="●"/>
            </a:pPr>
            <a:r>
              <a:rPr b="0" i="0" lang="en" sz="1500" u="none" cap="none" strike="noStrike">
                <a:solidFill>
                  <a:schemeClr val="dk1"/>
                </a:solidFill>
                <a:latin typeface="Lato"/>
                <a:ea typeface="Lato"/>
                <a:cs typeface="Lato"/>
                <a:sym typeface="Lato"/>
              </a:rPr>
              <a:t>Cause is more important factor for the LLM model </a:t>
            </a:r>
            <a:endParaRPr b="0" i="0" sz="1500" u="none" cap="none" strike="noStrike">
              <a:solidFill>
                <a:schemeClr val="dk1"/>
              </a:solidFill>
              <a:latin typeface="Lato"/>
              <a:ea typeface="Lato"/>
              <a:cs typeface="Lato"/>
              <a:sym typeface="Lato"/>
            </a:endParaRPr>
          </a:p>
          <a:p>
            <a:pPr indent="-323850" lvl="0" marL="457200" marR="0" rtl="0" algn="l">
              <a:lnSpc>
                <a:spcPct val="100000"/>
              </a:lnSpc>
              <a:spcBef>
                <a:spcPts val="0"/>
              </a:spcBef>
              <a:spcAft>
                <a:spcPts val="0"/>
              </a:spcAft>
              <a:buClr>
                <a:schemeClr val="dk1"/>
              </a:buClr>
              <a:buSzPts val="1500"/>
              <a:buFont typeface="Lato"/>
              <a:buChar char="●"/>
            </a:pPr>
            <a:r>
              <a:rPr b="0" i="0" lang="en" sz="1500" u="none" cap="none" strike="noStrike">
                <a:solidFill>
                  <a:schemeClr val="dk1"/>
                </a:solidFill>
                <a:latin typeface="Lato"/>
                <a:ea typeface="Lato"/>
                <a:cs typeface="Lato"/>
                <a:sym typeface="Lato"/>
              </a:rPr>
              <a:t>Country does not overlap. Maybe country is not a decision factor</a:t>
            </a:r>
            <a:endParaRPr b="0" i="0" sz="1500" u="none" cap="none" strike="noStrike">
              <a:solidFill>
                <a:schemeClr val="dk1"/>
              </a:solidFill>
              <a:latin typeface="Lato"/>
              <a:ea typeface="Lato"/>
              <a:cs typeface="Lato"/>
              <a:sym typeface="Lato"/>
            </a:endParaRPr>
          </a:p>
        </p:txBody>
      </p:sp>
      <p:sp>
        <p:nvSpPr>
          <p:cNvPr id="517" name="Google Shape;517;p32"/>
          <p:cNvSpPr txBox="1"/>
          <p:nvPr/>
        </p:nvSpPr>
        <p:spPr>
          <a:xfrm>
            <a:off x="192425" y="46450"/>
            <a:ext cx="8387700" cy="5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Lato"/>
                <a:ea typeface="Lato"/>
                <a:cs typeface="Lato"/>
                <a:sym typeface="Lato"/>
              </a:rPr>
              <a:t>AMCE Effect of Charitable Cause</a:t>
            </a:r>
            <a:endParaRPr b="0" i="0" sz="2800" u="none" cap="none" strike="noStrike">
              <a:solidFill>
                <a:schemeClr val="dk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23" name="Google Shape;523;p33"/>
          <p:cNvPicPr preferRelativeResize="0"/>
          <p:nvPr/>
        </p:nvPicPr>
        <p:blipFill rotWithShape="1">
          <a:blip r:embed="rId3">
            <a:alphaModFix/>
          </a:blip>
          <a:srcRect b="0" l="0" r="0" t="0"/>
          <a:stretch/>
        </p:blipFill>
        <p:spPr>
          <a:xfrm>
            <a:off x="417825" y="690000"/>
            <a:ext cx="2296173" cy="3069573"/>
          </a:xfrm>
          <a:prstGeom prst="rect">
            <a:avLst/>
          </a:prstGeom>
          <a:noFill/>
          <a:ln>
            <a:noFill/>
          </a:ln>
        </p:spPr>
      </p:pic>
      <p:pic>
        <p:nvPicPr>
          <p:cNvPr id="524" name="Google Shape;524;p33"/>
          <p:cNvPicPr preferRelativeResize="0"/>
          <p:nvPr/>
        </p:nvPicPr>
        <p:blipFill rotWithShape="1">
          <a:blip r:embed="rId4">
            <a:alphaModFix/>
          </a:blip>
          <a:srcRect b="0" l="0" r="0" t="0"/>
          <a:stretch/>
        </p:blipFill>
        <p:spPr>
          <a:xfrm>
            <a:off x="2972800" y="576399"/>
            <a:ext cx="2379626" cy="3183176"/>
          </a:xfrm>
          <a:prstGeom prst="rect">
            <a:avLst/>
          </a:prstGeom>
          <a:noFill/>
          <a:ln>
            <a:noFill/>
          </a:ln>
        </p:spPr>
      </p:pic>
      <p:pic>
        <p:nvPicPr>
          <p:cNvPr id="525" name="Google Shape;525;p33"/>
          <p:cNvPicPr preferRelativeResize="0"/>
          <p:nvPr/>
        </p:nvPicPr>
        <p:blipFill rotWithShape="1">
          <a:blip r:embed="rId5">
            <a:alphaModFix/>
          </a:blip>
          <a:srcRect b="0" l="0" r="0" t="0"/>
          <a:stretch/>
        </p:blipFill>
        <p:spPr>
          <a:xfrm>
            <a:off x="5677575" y="1466475"/>
            <a:ext cx="3111350" cy="1685500"/>
          </a:xfrm>
          <a:prstGeom prst="rect">
            <a:avLst/>
          </a:prstGeom>
          <a:noFill/>
          <a:ln>
            <a:noFill/>
          </a:ln>
        </p:spPr>
      </p:pic>
      <p:sp>
        <p:nvSpPr>
          <p:cNvPr id="526" name="Google Shape;526;p33"/>
          <p:cNvSpPr txBox="1"/>
          <p:nvPr/>
        </p:nvSpPr>
        <p:spPr>
          <a:xfrm>
            <a:off x="656925" y="3828800"/>
            <a:ext cx="7584600" cy="1108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Lato"/>
              <a:buChar char="●"/>
            </a:pPr>
            <a:r>
              <a:rPr b="0" i="0" lang="en" sz="1500" u="none" cap="none" strike="noStrike">
                <a:solidFill>
                  <a:schemeClr val="dk1"/>
                </a:solidFill>
                <a:latin typeface="Lato"/>
                <a:ea typeface="Lato"/>
                <a:cs typeface="Lato"/>
                <a:sym typeface="Lato"/>
              </a:rPr>
              <a:t>Average probability changes for the LLM decisions are compared to human decisions (12%, 12%)</a:t>
            </a:r>
            <a:endParaRPr b="0" i="0" sz="1500" u="none" cap="none" strike="noStrike">
              <a:solidFill>
                <a:schemeClr val="dk1"/>
              </a:solidFill>
              <a:latin typeface="Lato"/>
              <a:ea typeface="Lato"/>
              <a:cs typeface="Lato"/>
              <a:sym typeface="Lato"/>
            </a:endParaRPr>
          </a:p>
          <a:p>
            <a:pPr indent="-323850" lvl="0" marL="457200" marR="0" rtl="0" algn="l">
              <a:lnSpc>
                <a:spcPct val="100000"/>
              </a:lnSpc>
              <a:spcBef>
                <a:spcPts val="0"/>
              </a:spcBef>
              <a:spcAft>
                <a:spcPts val="0"/>
              </a:spcAft>
              <a:buClr>
                <a:schemeClr val="dk1"/>
              </a:buClr>
              <a:buSzPts val="1500"/>
              <a:buFont typeface="Lato"/>
              <a:buChar char="●"/>
            </a:pPr>
            <a:r>
              <a:rPr b="0" i="0" lang="en" sz="1500" u="none" cap="none" strike="noStrike">
                <a:solidFill>
                  <a:schemeClr val="dk1"/>
                </a:solidFill>
                <a:latin typeface="Lato"/>
                <a:ea typeface="Lato"/>
                <a:cs typeface="Lato"/>
                <a:sym typeface="Lato"/>
              </a:rPr>
              <a:t>LLM decisions considers Age factor similar to human decisions</a:t>
            </a:r>
            <a:endParaRPr b="0" i="0" sz="1500" u="none" cap="none" strike="noStrike">
              <a:solidFill>
                <a:schemeClr val="dk1"/>
              </a:solidFill>
              <a:latin typeface="Lato"/>
              <a:ea typeface="Lato"/>
              <a:cs typeface="Lato"/>
              <a:sym typeface="Lato"/>
            </a:endParaRPr>
          </a:p>
          <a:p>
            <a:pPr indent="-323850" lvl="0" marL="457200" marR="0" rtl="0" algn="l">
              <a:lnSpc>
                <a:spcPct val="100000"/>
              </a:lnSpc>
              <a:spcBef>
                <a:spcPts val="0"/>
              </a:spcBef>
              <a:spcAft>
                <a:spcPts val="0"/>
              </a:spcAft>
              <a:buClr>
                <a:schemeClr val="dk1"/>
              </a:buClr>
              <a:buSzPts val="1500"/>
              <a:buFont typeface="Lato"/>
              <a:buChar char="●"/>
            </a:pPr>
            <a:r>
              <a:rPr b="0" i="0" lang="en" sz="1500" u="none" cap="none" strike="noStrike">
                <a:solidFill>
                  <a:schemeClr val="dk1"/>
                </a:solidFill>
                <a:latin typeface="Lato"/>
                <a:ea typeface="Lato"/>
                <a:cs typeface="Lato"/>
                <a:sym typeface="Lato"/>
              </a:rPr>
              <a:t>Country does not overlap. Maybe country is not a decision factor</a:t>
            </a:r>
            <a:endParaRPr b="0" i="0" sz="1500" u="none" cap="none" strike="noStrike">
              <a:solidFill>
                <a:schemeClr val="dk1"/>
              </a:solidFill>
              <a:latin typeface="Lato"/>
              <a:ea typeface="Lato"/>
              <a:cs typeface="Lato"/>
              <a:sym typeface="Lato"/>
            </a:endParaRPr>
          </a:p>
        </p:txBody>
      </p:sp>
      <p:sp>
        <p:nvSpPr>
          <p:cNvPr id="527" name="Google Shape;527;p33"/>
          <p:cNvSpPr txBox="1"/>
          <p:nvPr/>
        </p:nvSpPr>
        <p:spPr>
          <a:xfrm>
            <a:off x="192425" y="46450"/>
            <a:ext cx="8387700" cy="5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Lato"/>
                <a:ea typeface="Lato"/>
                <a:cs typeface="Lato"/>
                <a:sym typeface="Lato"/>
              </a:rPr>
              <a:t>AMCE Effect of Age</a:t>
            </a:r>
            <a:endParaRPr b="0" i="0" sz="2800" u="none" cap="none" strike="noStrike">
              <a:solidFill>
                <a:schemeClr val="dk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33" name="Google Shape;533;p34"/>
          <p:cNvPicPr preferRelativeResize="0"/>
          <p:nvPr/>
        </p:nvPicPr>
        <p:blipFill rotWithShape="1">
          <a:blip r:embed="rId3">
            <a:alphaModFix/>
          </a:blip>
          <a:srcRect b="0" l="0" r="0" t="0"/>
          <a:stretch/>
        </p:blipFill>
        <p:spPr>
          <a:xfrm>
            <a:off x="152400" y="152400"/>
            <a:ext cx="3621939" cy="4838702"/>
          </a:xfrm>
          <a:prstGeom prst="rect">
            <a:avLst/>
          </a:prstGeom>
          <a:noFill/>
          <a:ln>
            <a:noFill/>
          </a:ln>
        </p:spPr>
      </p:pic>
      <p:pic>
        <p:nvPicPr>
          <p:cNvPr id="534" name="Google Shape;534;p34"/>
          <p:cNvPicPr preferRelativeResize="0"/>
          <p:nvPr/>
        </p:nvPicPr>
        <p:blipFill rotWithShape="1">
          <a:blip r:embed="rId4">
            <a:alphaModFix/>
          </a:blip>
          <a:srcRect b="0" l="0" r="0" t="0"/>
          <a:stretch/>
        </p:blipFill>
        <p:spPr>
          <a:xfrm>
            <a:off x="4452864" y="152400"/>
            <a:ext cx="3621939"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40" name="Google Shape;540;p35"/>
          <p:cNvPicPr preferRelativeResize="0"/>
          <p:nvPr/>
        </p:nvPicPr>
        <p:blipFill rotWithShape="1">
          <a:blip r:embed="rId3">
            <a:alphaModFix/>
          </a:blip>
          <a:srcRect b="0" l="0" r="0" t="0"/>
          <a:stretch/>
        </p:blipFill>
        <p:spPr>
          <a:xfrm>
            <a:off x="152400" y="152400"/>
            <a:ext cx="3621939" cy="4838702"/>
          </a:xfrm>
          <a:prstGeom prst="rect">
            <a:avLst/>
          </a:prstGeom>
          <a:noFill/>
          <a:ln>
            <a:noFill/>
          </a:ln>
        </p:spPr>
      </p:pic>
      <p:pic>
        <p:nvPicPr>
          <p:cNvPr id="541" name="Google Shape;541;p35"/>
          <p:cNvPicPr preferRelativeResize="0"/>
          <p:nvPr/>
        </p:nvPicPr>
        <p:blipFill rotWithShape="1">
          <a:blip r:embed="rId4">
            <a:alphaModFix/>
          </a:blip>
          <a:srcRect b="0" l="0" r="0" t="0"/>
          <a:stretch/>
        </p:blipFill>
        <p:spPr>
          <a:xfrm>
            <a:off x="4850514" y="110850"/>
            <a:ext cx="3621939" cy="48387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47" name="Google Shape;547;p36"/>
          <p:cNvPicPr preferRelativeResize="0"/>
          <p:nvPr/>
        </p:nvPicPr>
        <p:blipFill rotWithShape="1">
          <a:blip r:embed="rId3">
            <a:alphaModFix/>
          </a:blip>
          <a:srcRect b="0" l="0" r="0" t="0"/>
          <a:stretch/>
        </p:blipFill>
        <p:spPr>
          <a:xfrm>
            <a:off x="152400" y="152400"/>
            <a:ext cx="3617213" cy="4838702"/>
          </a:xfrm>
          <a:prstGeom prst="rect">
            <a:avLst/>
          </a:prstGeom>
          <a:noFill/>
          <a:ln>
            <a:noFill/>
          </a:ln>
        </p:spPr>
      </p:pic>
      <p:pic>
        <p:nvPicPr>
          <p:cNvPr id="548" name="Google Shape;548;p36"/>
          <p:cNvPicPr preferRelativeResize="0"/>
          <p:nvPr/>
        </p:nvPicPr>
        <p:blipFill rotWithShape="1">
          <a:blip r:embed="rId4">
            <a:alphaModFix/>
          </a:blip>
          <a:srcRect b="0" l="0" r="0" t="0"/>
          <a:stretch/>
        </p:blipFill>
        <p:spPr>
          <a:xfrm>
            <a:off x="4489663" y="152400"/>
            <a:ext cx="3617213" cy="48387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54" name="Google Shape;554;p37"/>
          <p:cNvPicPr preferRelativeResize="0"/>
          <p:nvPr/>
        </p:nvPicPr>
        <p:blipFill rotWithShape="1">
          <a:blip r:embed="rId3">
            <a:alphaModFix/>
          </a:blip>
          <a:srcRect b="0" l="0" r="0" t="0"/>
          <a:stretch/>
        </p:blipFill>
        <p:spPr>
          <a:xfrm>
            <a:off x="152400" y="152400"/>
            <a:ext cx="3617213" cy="4838702"/>
          </a:xfrm>
          <a:prstGeom prst="rect">
            <a:avLst/>
          </a:prstGeom>
          <a:noFill/>
          <a:ln>
            <a:noFill/>
          </a:ln>
        </p:spPr>
      </p:pic>
      <p:pic>
        <p:nvPicPr>
          <p:cNvPr id="555" name="Google Shape;555;p37"/>
          <p:cNvPicPr preferRelativeResize="0"/>
          <p:nvPr/>
        </p:nvPicPr>
        <p:blipFill rotWithShape="1">
          <a:blip r:embed="rId4">
            <a:alphaModFix/>
          </a:blip>
          <a:srcRect b="0" l="0" r="0" t="0"/>
          <a:stretch/>
        </p:blipFill>
        <p:spPr>
          <a:xfrm>
            <a:off x="4681475" y="197350"/>
            <a:ext cx="3549999" cy="4748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61" name="Google Shape;561;p38"/>
          <p:cNvPicPr preferRelativeResize="0"/>
          <p:nvPr/>
        </p:nvPicPr>
        <p:blipFill rotWithShape="1">
          <a:blip r:embed="rId3">
            <a:alphaModFix/>
          </a:blip>
          <a:srcRect b="0" l="0" r="0" t="0"/>
          <a:stretch/>
        </p:blipFill>
        <p:spPr>
          <a:xfrm>
            <a:off x="5095150" y="152400"/>
            <a:ext cx="3619576" cy="4838702"/>
          </a:xfrm>
          <a:prstGeom prst="rect">
            <a:avLst/>
          </a:prstGeom>
          <a:noFill/>
          <a:ln>
            <a:noFill/>
          </a:ln>
        </p:spPr>
      </p:pic>
      <p:pic>
        <p:nvPicPr>
          <p:cNvPr id="562" name="Google Shape;562;p38"/>
          <p:cNvPicPr preferRelativeResize="0"/>
          <p:nvPr/>
        </p:nvPicPr>
        <p:blipFill rotWithShape="1">
          <a:blip r:embed="rId4">
            <a:alphaModFix/>
          </a:blip>
          <a:srcRect b="0" l="0" r="0" t="0"/>
          <a:stretch/>
        </p:blipFill>
        <p:spPr>
          <a:xfrm>
            <a:off x="560825" y="152400"/>
            <a:ext cx="3617213"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68" name="Google Shape;568;p39"/>
          <p:cNvPicPr preferRelativeResize="0"/>
          <p:nvPr/>
        </p:nvPicPr>
        <p:blipFill rotWithShape="1">
          <a:blip r:embed="rId3">
            <a:alphaModFix/>
          </a:blip>
          <a:srcRect b="0" l="0" r="0" t="0"/>
          <a:stretch/>
        </p:blipFill>
        <p:spPr>
          <a:xfrm>
            <a:off x="152400" y="152400"/>
            <a:ext cx="3440015" cy="48387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txBox="1"/>
          <p:nvPr>
            <p:ph idx="12" type="sldNum"/>
          </p:nvPr>
        </p:nvSpPr>
        <p:spPr>
          <a:xfrm>
            <a:off x="86248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4" name="Google Shape;84;p4"/>
          <p:cNvSpPr txBox="1"/>
          <p:nvPr/>
        </p:nvSpPr>
        <p:spPr>
          <a:xfrm>
            <a:off x="5200175" y="152400"/>
            <a:ext cx="3790500" cy="48870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Lato"/>
                <a:ea typeface="Lato"/>
                <a:cs typeface="Lato"/>
                <a:sym typeface="Lato"/>
              </a:rPr>
              <a:t>WHO (</a:t>
            </a:r>
            <a:r>
              <a:rPr b="0" i="0" lang="en" sz="1400" u="none" cap="none" strike="noStrike">
                <a:solidFill>
                  <a:schemeClr val="dk1"/>
                </a:solidFill>
                <a:latin typeface="Lato"/>
                <a:ea typeface="Lato"/>
                <a:cs typeface="Lato"/>
                <a:sym typeface="Lato"/>
              </a:rPr>
              <a:t>Recipient Characteristics):</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1200"/>
              </a:spcBef>
              <a:spcAft>
                <a:spcPts val="0"/>
              </a:spcAft>
              <a:buClr>
                <a:schemeClr val="dk1"/>
              </a:buClr>
              <a:buSzPts val="1400"/>
              <a:buFont typeface="Arial"/>
              <a:buChar char="●"/>
            </a:pPr>
            <a:r>
              <a:rPr b="0" i="1" lang="en" sz="1400" u="none" cap="none" strike="noStrike">
                <a:solidFill>
                  <a:schemeClr val="dk1"/>
                </a:solidFill>
                <a:latin typeface="Lato"/>
                <a:ea typeface="Lato"/>
                <a:cs typeface="Lato"/>
                <a:sym typeface="Lato"/>
              </a:rPr>
              <a:t>Gender</a:t>
            </a:r>
            <a:r>
              <a:rPr b="0" i="0" lang="en" sz="1400" u="none" cap="none" strike="noStrike">
                <a:solidFill>
                  <a:schemeClr val="dk1"/>
                </a:solidFill>
                <a:latin typeface="Lato"/>
                <a:ea typeface="Lato"/>
                <a:cs typeface="Lato"/>
                <a:sym typeface="Lato"/>
              </a:rPr>
              <a:t>: male / female</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Arial"/>
              <a:buChar char="●"/>
            </a:pPr>
            <a:r>
              <a:rPr b="0" i="1" lang="en" sz="1400" u="none" cap="none" strike="noStrike">
                <a:solidFill>
                  <a:schemeClr val="dk1"/>
                </a:solidFill>
                <a:latin typeface="Lato"/>
                <a:ea typeface="Lato"/>
                <a:cs typeface="Lato"/>
                <a:sym typeface="Lato"/>
              </a:rPr>
              <a:t>Age</a:t>
            </a:r>
            <a:r>
              <a:rPr b="0" i="0" lang="en" sz="1400" u="none" cap="none" strike="noStrike">
                <a:solidFill>
                  <a:schemeClr val="dk1"/>
                </a:solidFill>
                <a:latin typeface="Lato"/>
                <a:ea typeface="Lato"/>
                <a:cs typeface="Lato"/>
                <a:sym typeface="Lato"/>
              </a:rPr>
              <a:t>: child / adult / senior</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Arial"/>
              <a:buChar char="●"/>
            </a:pPr>
            <a:r>
              <a:rPr b="0" i="1" lang="en" sz="1400" u="none" cap="none" strike="noStrike">
                <a:solidFill>
                  <a:schemeClr val="dk1"/>
                </a:solidFill>
                <a:latin typeface="Lato"/>
                <a:ea typeface="Lato"/>
                <a:cs typeface="Lato"/>
                <a:sym typeface="Lato"/>
              </a:rPr>
              <a:t>Identifiability</a:t>
            </a:r>
            <a:r>
              <a:rPr b="0" i="0" lang="en" sz="1400" u="none" cap="none" strike="noStrike">
                <a:solidFill>
                  <a:schemeClr val="dk1"/>
                </a:solidFill>
                <a:latin typeface="Lato"/>
                <a:ea typeface="Lato"/>
                <a:cs typeface="Lato"/>
                <a:sym typeface="Lato"/>
              </a:rPr>
              <a:t>: named / unnamed</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Arial"/>
              <a:buChar char="●"/>
            </a:pPr>
            <a:r>
              <a:rPr b="0" i="1" lang="en" sz="1400" u="none" cap="none" strike="noStrike">
                <a:solidFill>
                  <a:schemeClr val="dk1"/>
                </a:solidFill>
                <a:latin typeface="Lato"/>
                <a:ea typeface="Lato"/>
                <a:cs typeface="Lato"/>
                <a:sym typeface="Lato"/>
              </a:rPr>
              <a:t>Relatedness</a:t>
            </a:r>
            <a:r>
              <a:rPr b="0" i="0" lang="en" sz="1400" u="none" cap="none" strike="noStrike">
                <a:solidFill>
                  <a:schemeClr val="dk1"/>
                </a:solidFill>
                <a:latin typeface="Lato"/>
                <a:ea typeface="Lato"/>
                <a:cs typeface="Lato"/>
                <a:sym typeface="Lato"/>
              </a:rPr>
              <a:t>: self / relative / stranger</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Arial"/>
              <a:buChar char="●"/>
            </a:pPr>
            <a:r>
              <a:rPr b="0" i="1" lang="en" sz="1400" u="none" cap="none" strike="noStrike">
                <a:solidFill>
                  <a:schemeClr val="dk1"/>
                </a:solidFill>
                <a:latin typeface="Lato"/>
                <a:ea typeface="Lato"/>
                <a:cs typeface="Lato"/>
                <a:sym typeface="Lato"/>
              </a:rPr>
              <a:t>Number of Recipients</a:t>
            </a:r>
            <a:r>
              <a:rPr b="0" i="0" lang="en" sz="1400" u="none" cap="none" strike="noStrike">
                <a:solidFill>
                  <a:schemeClr val="dk1"/>
                </a:solidFill>
                <a:latin typeface="Lato"/>
                <a:ea typeface="Lato"/>
                <a:cs typeface="Lato"/>
                <a:sym typeface="Lato"/>
              </a:rPr>
              <a:t>: 1–300</a:t>
            </a:r>
            <a:endParaRPr b="0" i="0" sz="14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400"/>
              <a:buFont typeface="Arial"/>
              <a:buNone/>
            </a:pPr>
            <a:r>
              <a:rPr b="1" i="0" lang="en" sz="1400" u="none" cap="none" strike="noStrike">
                <a:solidFill>
                  <a:schemeClr val="dk1"/>
                </a:solidFill>
                <a:latin typeface="Lato"/>
                <a:ea typeface="Lato"/>
                <a:cs typeface="Lato"/>
                <a:sym typeface="Lato"/>
              </a:rPr>
              <a:t>WHAT </a:t>
            </a:r>
            <a:r>
              <a:rPr b="0" i="0" lang="en" sz="1400" u="none" cap="none" strike="noStrike">
                <a:solidFill>
                  <a:schemeClr val="dk1"/>
                </a:solidFill>
                <a:latin typeface="Lato"/>
                <a:ea typeface="Lato"/>
                <a:cs typeface="Lato"/>
                <a:sym typeface="Lato"/>
              </a:rPr>
              <a:t>(Nature of the Donation):</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1200"/>
              </a:spcBef>
              <a:spcAft>
                <a:spcPts val="0"/>
              </a:spcAft>
              <a:buClr>
                <a:schemeClr val="dk1"/>
              </a:buClr>
              <a:buSzPts val="1400"/>
              <a:buFont typeface="Arial"/>
              <a:buChar char="●"/>
            </a:pPr>
            <a:r>
              <a:rPr b="0" i="1" lang="en" sz="1400" u="none" cap="none" strike="noStrike">
                <a:solidFill>
                  <a:schemeClr val="dk1"/>
                </a:solidFill>
                <a:latin typeface="Lato"/>
                <a:ea typeface="Lato"/>
                <a:cs typeface="Lato"/>
                <a:sym typeface="Lato"/>
              </a:rPr>
              <a:t>Cause:</a:t>
            </a:r>
            <a:r>
              <a:rPr b="0" i="0" lang="en" sz="1400" u="none" cap="none" strike="noStrike">
                <a:solidFill>
                  <a:schemeClr val="dk1"/>
                </a:solidFill>
                <a:latin typeface="Lato"/>
                <a:ea typeface="Lato"/>
                <a:cs typeface="Lato"/>
                <a:sym typeface="Lato"/>
              </a:rPr>
              <a:t> nutritious meals, medication, clean water, assault victim support</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Arial"/>
              <a:buChar char="●"/>
            </a:pPr>
            <a:r>
              <a:rPr b="0" i="1" lang="en" sz="1400" u="none" cap="none" strike="noStrike">
                <a:solidFill>
                  <a:schemeClr val="dk1"/>
                </a:solidFill>
                <a:latin typeface="Lato"/>
                <a:ea typeface="Lato"/>
                <a:cs typeface="Lato"/>
                <a:sym typeface="Lato"/>
              </a:rPr>
              <a:t>Brand Recognition:</a:t>
            </a:r>
            <a:r>
              <a:rPr b="0" i="0" lang="en" sz="1400" u="none" cap="none" strike="noStrike">
                <a:solidFill>
                  <a:schemeClr val="dk1"/>
                </a:solidFill>
                <a:latin typeface="Lato"/>
                <a:ea typeface="Lato"/>
                <a:cs typeface="Lato"/>
                <a:sym typeface="Lato"/>
              </a:rPr>
              <a:t> unnamed, low-recognition, high-recognition</a:t>
            </a:r>
            <a:endParaRPr b="0" i="0" sz="14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400"/>
              <a:buFont typeface="Arial"/>
              <a:buNone/>
            </a:pPr>
            <a:r>
              <a:rPr b="1" i="0" lang="en" sz="1400" u="none" cap="none" strike="noStrike">
                <a:solidFill>
                  <a:schemeClr val="dk1"/>
                </a:solidFill>
                <a:latin typeface="Lato"/>
                <a:ea typeface="Lato"/>
                <a:cs typeface="Lato"/>
                <a:sym typeface="Lato"/>
              </a:rPr>
              <a:t>WHERE </a:t>
            </a:r>
            <a:r>
              <a:rPr b="0" i="0" lang="en" sz="1400" u="none" cap="none" strike="noStrike">
                <a:solidFill>
                  <a:schemeClr val="dk1"/>
                </a:solidFill>
                <a:latin typeface="Lato"/>
                <a:ea typeface="Lato"/>
                <a:cs typeface="Lato"/>
                <a:sym typeface="Lato"/>
              </a:rPr>
              <a:t>(Geographic Region):</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1200"/>
              </a:spcBef>
              <a:spcAft>
                <a:spcPts val="0"/>
              </a:spcAft>
              <a:buClr>
                <a:schemeClr val="dk1"/>
              </a:buClr>
              <a:buSzPts val="1400"/>
              <a:buFont typeface="Lato"/>
              <a:buChar char="●"/>
            </a:pPr>
            <a:r>
              <a:rPr b="0" i="1" lang="en" sz="1400" u="none" cap="none" strike="noStrike">
                <a:solidFill>
                  <a:schemeClr val="dk1"/>
                </a:solidFill>
                <a:latin typeface="Lato"/>
                <a:ea typeface="Lato"/>
                <a:cs typeface="Lato"/>
                <a:sym typeface="Lato"/>
              </a:rPr>
              <a:t>North//South/Central America, Western/Eastern Europe, North/South/Central Africa, Asia/SouthEast Asia</a:t>
            </a:r>
            <a:endParaRPr b="0" i="0" sz="1400" u="none" cap="none" strike="noStrike">
              <a:solidFill>
                <a:schemeClr val="dk1"/>
              </a:solidFill>
              <a:latin typeface="Lato"/>
              <a:ea typeface="Lato"/>
              <a:cs typeface="Lato"/>
              <a:sym typeface="Lato"/>
            </a:endParaRPr>
          </a:p>
        </p:txBody>
      </p:sp>
      <p:sp>
        <p:nvSpPr>
          <p:cNvPr id="85" name="Google Shape;85;p4"/>
          <p:cNvSpPr txBox="1"/>
          <p:nvPr/>
        </p:nvSpPr>
        <p:spPr>
          <a:xfrm>
            <a:off x="152400" y="152400"/>
            <a:ext cx="4906500" cy="4887000"/>
          </a:xfrm>
          <a:prstGeom prst="rect">
            <a:avLst/>
          </a:prstGeom>
          <a:no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400"/>
              <a:buFont typeface="Arial"/>
              <a:buNone/>
            </a:pPr>
            <a:r>
              <a:rPr b="1" i="0" lang="en" sz="1400" u="none" cap="none" strike="noStrike">
                <a:solidFill>
                  <a:schemeClr val="dk1"/>
                </a:solidFill>
                <a:latin typeface="Lato"/>
                <a:ea typeface="Lato"/>
                <a:cs typeface="Lato"/>
                <a:sym typeface="Lato"/>
              </a:rPr>
              <a:t> DEMOGRAPHICS:</a:t>
            </a:r>
            <a:endParaRPr b="1" i="0" sz="1400" u="none" cap="none" strike="noStrike">
              <a:solidFill>
                <a:schemeClr val="dk1"/>
              </a:solidFill>
              <a:latin typeface="Lato"/>
              <a:ea typeface="Lato"/>
              <a:cs typeface="Lato"/>
              <a:sym typeface="Lato"/>
            </a:endParaRPr>
          </a:p>
          <a:p>
            <a:pPr indent="-317500" lvl="0" marL="457200" marR="0" rtl="0" algn="l">
              <a:lnSpc>
                <a:spcPct val="115000"/>
              </a:lnSpc>
              <a:spcBef>
                <a:spcPts val="1200"/>
              </a:spcBef>
              <a:spcAft>
                <a:spcPts val="0"/>
              </a:spcAft>
              <a:buClr>
                <a:schemeClr val="dk1"/>
              </a:buClr>
              <a:buSzPts val="1400"/>
              <a:buFont typeface="Lato"/>
              <a:buChar char="●"/>
            </a:pPr>
            <a:r>
              <a:rPr b="0" i="0" lang="en" sz="1400" u="none" cap="none" strike="noStrike">
                <a:solidFill>
                  <a:schemeClr val="dk1"/>
                </a:solidFill>
                <a:latin typeface="Lato"/>
                <a:ea typeface="Lato"/>
                <a:cs typeface="Lato"/>
                <a:sym typeface="Lato"/>
              </a:rPr>
              <a:t>Age (18–75)</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Lato"/>
              <a:buChar char="●"/>
            </a:pPr>
            <a:r>
              <a:rPr b="0" i="0" lang="en" sz="1400" u="none" cap="none" strike="noStrike">
                <a:solidFill>
                  <a:schemeClr val="dk1"/>
                </a:solidFill>
                <a:latin typeface="Lato"/>
                <a:ea typeface="Lato"/>
                <a:cs typeface="Lato"/>
                <a:sym typeface="Lato"/>
              </a:rPr>
              <a:t>Gender (male, female, Unknown)</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Lato"/>
              <a:buChar char="●"/>
            </a:pPr>
            <a:r>
              <a:rPr b="0" i="0" lang="en" sz="1400" u="none" cap="none" strike="noStrike">
                <a:solidFill>
                  <a:schemeClr val="dk1"/>
                </a:solidFill>
                <a:latin typeface="Lato"/>
                <a:ea typeface="Lato"/>
                <a:cs typeface="Lato"/>
                <a:sym typeface="Lato"/>
              </a:rPr>
              <a:t>Income (annual income in USD)</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Lato"/>
              <a:buChar char="●"/>
            </a:pPr>
            <a:r>
              <a:rPr b="0" i="0" lang="en" sz="1400" u="none" cap="none" strike="noStrike">
                <a:solidFill>
                  <a:schemeClr val="dk1"/>
                </a:solidFill>
                <a:latin typeface="Lato"/>
                <a:ea typeface="Lato"/>
                <a:cs typeface="Lato"/>
                <a:sym typeface="Lato"/>
              </a:rPr>
              <a:t>Education (high school, college, postgraduate)</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Lato"/>
              <a:buChar char="●"/>
            </a:pPr>
            <a:r>
              <a:rPr b="0" i="0" lang="en" sz="1400" u="none" cap="none" strike="noStrike">
                <a:solidFill>
                  <a:schemeClr val="dk1"/>
                </a:solidFill>
                <a:latin typeface="Lato"/>
                <a:ea typeface="Lato"/>
                <a:cs typeface="Lato"/>
                <a:sym typeface="Lato"/>
              </a:rPr>
              <a:t>Country / Region ( United States, Bangladesh)</a:t>
            </a:r>
            <a:endParaRPr b="0" i="0" sz="14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400"/>
              <a:buFont typeface="Arial"/>
              <a:buNone/>
            </a:pPr>
            <a:r>
              <a:rPr b="1" i="0" lang="en" sz="1400" u="none" cap="none" strike="noStrike">
                <a:solidFill>
                  <a:schemeClr val="dk1"/>
                </a:solidFill>
                <a:latin typeface="Lato"/>
                <a:ea typeface="Lato"/>
                <a:cs typeface="Lato"/>
                <a:sym typeface="Lato"/>
              </a:rPr>
              <a:t>BELIEFS &amp; ATTITUDES:</a:t>
            </a:r>
            <a:endParaRPr b="1" i="0" sz="1400" u="none" cap="none" strike="noStrike">
              <a:solidFill>
                <a:schemeClr val="dk1"/>
              </a:solidFill>
              <a:latin typeface="Lato"/>
              <a:ea typeface="Lato"/>
              <a:cs typeface="Lato"/>
              <a:sym typeface="Lato"/>
            </a:endParaRPr>
          </a:p>
          <a:p>
            <a:pPr indent="-317500" lvl="0" marL="457200" marR="0" rtl="0" algn="l">
              <a:lnSpc>
                <a:spcPct val="115000"/>
              </a:lnSpc>
              <a:spcBef>
                <a:spcPts val="1200"/>
              </a:spcBef>
              <a:spcAft>
                <a:spcPts val="0"/>
              </a:spcAft>
              <a:buClr>
                <a:schemeClr val="dk1"/>
              </a:buClr>
              <a:buSzPts val="1400"/>
              <a:buFont typeface="Arial"/>
              <a:buChar char="●"/>
            </a:pPr>
            <a:r>
              <a:rPr b="0" i="0" lang="en" sz="1400" u="none" cap="none" strike="noStrike">
                <a:solidFill>
                  <a:schemeClr val="dk1"/>
                </a:solidFill>
                <a:latin typeface="Lato"/>
                <a:ea typeface="Lato"/>
                <a:cs typeface="Lato"/>
                <a:sym typeface="Lato"/>
              </a:rPr>
              <a:t>Political leaning (0 = Conservative → 10 = Progressive)</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Lato"/>
                <a:ea typeface="Lato"/>
                <a:cs typeface="Lato"/>
                <a:sym typeface="Lato"/>
              </a:rPr>
              <a:t>Religious level (0 = Not religious → 10 = Very religious)</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Lato"/>
                <a:ea typeface="Lato"/>
                <a:cs typeface="Lato"/>
                <a:sym typeface="Lato"/>
              </a:rPr>
              <a:t>Trust in charitable organizations</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Lato"/>
                <a:ea typeface="Lato"/>
                <a:cs typeface="Lato"/>
                <a:sym typeface="Lato"/>
              </a:rPr>
              <a:t>Belief that charities can be rated by effectiveness</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Lato"/>
                <a:ea typeface="Lato"/>
                <a:cs typeface="Lato"/>
                <a:sym typeface="Lato"/>
              </a:rPr>
              <a:t>Belief in objective measures for charity evaluation</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Lato"/>
              <a:buChar char="●"/>
            </a:pPr>
            <a:r>
              <a:rPr b="0" i="0" lang="en" sz="1400" u="none" cap="none" strike="noStrike">
                <a:solidFill>
                  <a:schemeClr val="dk1"/>
                </a:solidFill>
                <a:latin typeface="Lato"/>
                <a:ea typeface="Lato"/>
                <a:cs typeface="Lato"/>
                <a:sym typeface="Lato"/>
              </a:rPr>
              <a:t>Preference for value-aligned charities</a:t>
            </a:r>
            <a:endParaRPr b="0" i="0" sz="14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400"/>
              <a:buFont typeface="Arial"/>
              <a:buNone/>
            </a:pPr>
            <a:r>
              <a:rPr b="1" i="0" lang="en" sz="1400" u="none" cap="none" strike="noStrike">
                <a:solidFill>
                  <a:schemeClr val="dk1"/>
                </a:solidFill>
                <a:latin typeface="Lato"/>
                <a:ea typeface="Lato"/>
                <a:cs typeface="Lato"/>
                <a:sym typeface="Lato"/>
              </a:rPr>
              <a:t> DONATION BEHAVIOR:</a:t>
            </a:r>
            <a:endParaRPr b="1" i="0" sz="1400" u="none" cap="none" strike="noStrike">
              <a:solidFill>
                <a:schemeClr val="dk1"/>
              </a:solidFill>
              <a:latin typeface="Lato"/>
              <a:ea typeface="Lato"/>
              <a:cs typeface="Lato"/>
              <a:sym typeface="Lato"/>
            </a:endParaRPr>
          </a:p>
          <a:p>
            <a:pPr indent="-317500" lvl="0" marL="457200" marR="0" rtl="0" algn="l">
              <a:lnSpc>
                <a:spcPct val="115000"/>
              </a:lnSpc>
              <a:spcBef>
                <a:spcPts val="1200"/>
              </a:spcBef>
              <a:spcAft>
                <a:spcPts val="0"/>
              </a:spcAft>
              <a:buClr>
                <a:schemeClr val="dk1"/>
              </a:buClr>
              <a:buSzPts val="1400"/>
              <a:buFont typeface="Lato"/>
              <a:buChar char="●"/>
            </a:pPr>
            <a:r>
              <a:rPr b="0" i="0" lang="en" sz="1400" u="none" cap="none" strike="noStrike">
                <a:solidFill>
                  <a:schemeClr val="dk1"/>
                </a:solidFill>
                <a:latin typeface="Lato"/>
                <a:ea typeface="Lato"/>
                <a:cs typeface="Lato"/>
                <a:sym typeface="Lato"/>
              </a:rPr>
              <a:t>Previously donated or not</a:t>
            </a:r>
            <a:endParaRPr b="0" i="0" sz="1400" u="none" cap="none" strike="noStrike">
              <a:solidFill>
                <a:schemeClr val="dk1"/>
              </a:solidFill>
              <a:latin typeface="Lato"/>
              <a:ea typeface="Lato"/>
              <a:cs typeface="Lato"/>
              <a:sym typeface="Lato"/>
            </a:endParaRPr>
          </a:p>
          <a:p>
            <a:pPr indent="-317500" lvl="0" marL="457200" marR="0" rtl="0" algn="l">
              <a:lnSpc>
                <a:spcPct val="115000"/>
              </a:lnSpc>
              <a:spcBef>
                <a:spcPts val="0"/>
              </a:spcBef>
              <a:spcAft>
                <a:spcPts val="0"/>
              </a:spcAft>
              <a:buClr>
                <a:schemeClr val="dk1"/>
              </a:buClr>
              <a:buSzPts val="1400"/>
              <a:buFont typeface="Lato"/>
              <a:buChar char="●"/>
            </a:pPr>
            <a:r>
              <a:rPr b="0" i="0" lang="en" sz="1400" u="none" cap="none" strike="noStrike">
                <a:solidFill>
                  <a:schemeClr val="dk1"/>
                </a:solidFill>
                <a:latin typeface="Lato"/>
                <a:ea typeface="Lato"/>
                <a:cs typeface="Lato"/>
                <a:sym typeface="Lato"/>
              </a:rPr>
              <a:t>Donation frequency</a:t>
            </a:r>
            <a:endParaRPr b="0" i="0" sz="1400" u="none" cap="none" strike="noStrike">
              <a:solidFill>
                <a:schemeClr val="dk1"/>
              </a:solidFill>
              <a:latin typeface="Lato"/>
              <a:ea typeface="Lato"/>
              <a:cs typeface="Lato"/>
              <a:sym typeface="Lato"/>
            </a:endParaRPr>
          </a:p>
        </p:txBody>
      </p:sp>
      <p:cxnSp>
        <p:nvCxnSpPr>
          <p:cNvPr id="86" name="Google Shape;86;p4"/>
          <p:cNvCxnSpPr/>
          <p:nvPr/>
        </p:nvCxnSpPr>
        <p:spPr>
          <a:xfrm>
            <a:off x="4872150" y="1965400"/>
            <a:ext cx="501900" cy="900"/>
          </a:xfrm>
          <a:prstGeom prst="straightConnector1">
            <a:avLst/>
          </a:prstGeom>
          <a:noFill/>
          <a:ln cap="flat" cmpd="sng" w="38100">
            <a:solidFill>
              <a:srgbClr val="FF00FF"/>
            </a:solidFill>
            <a:prstDash val="solid"/>
            <a:round/>
            <a:headEnd len="sm" w="sm" type="none"/>
            <a:tailEnd len="med" w="med" type="triangle"/>
          </a:ln>
        </p:spPr>
      </p:cxnSp>
      <p:sp>
        <p:nvSpPr>
          <p:cNvPr id="87" name="Google Shape;87;p4"/>
          <p:cNvSpPr txBox="1"/>
          <p:nvPr/>
        </p:nvSpPr>
        <p:spPr>
          <a:xfrm>
            <a:off x="4007400" y="55750"/>
            <a:ext cx="1129200" cy="641100"/>
          </a:xfrm>
          <a:prstGeom prst="rect">
            <a:avLst/>
          </a:prstGeom>
          <a:solidFill>
            <a:srgbClr val="FBFF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980000"/>
                </a:solidFill>
                <a:latin typeface="Lato"/>
                <a:ea typeface="Lato"/>
                <a:cs typeface="Lato"/>
                <a:sym typeface="Lato"/>
              </a:rPr>
              <a:t>Donor Profile</a:t>
            </a:r>
            <a:endParaRPr b="0" i="0" sz="1800" u="none" cap="none" strike="noStrike">
              <a:solidFill>
                <a:srgbClr val="980000"/>
              </a:solidFill>
              <a:latin typeface="Lato"/>
              <a:ea typeface="Lato"/>
              <a:cs typeface="Lato"/>
              <a:sym typeface="Lato"/>
            </a:endParaRPr>
          </a:p>
        </p:txBody>
      </p:sp>
      <p:sp>
        <p:nvSpPr>
          <p:cNvPr id="88" name="Google Shape;88;p4"/>
          <p:cNvSpPr txBox="1"/>
          <p:nvPr/>
        </p:nvSpPr>
        <p:spPr>
          <a:xfrm>
            <a:off x="7931300" y="55750"/>
            <a:ext cx="1129200" cy="641100"/>
          </a:xfrm>
          <a:prstGeom prst="rect">
            <a:avLst/>
          </a:prstGeom>
          <a:solidFill>
            <a:srgbClr val="FBFF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274E13"/>
                </a:solidFill>
                <a:latin typeface="Lato"/>
                <a:ea typeface="Lato"/>
                <a:cs typeface="Lato"/>
                <a:sym typeface="Lato"/>
              </a:rPr>
              <a:t>Donation Option</a:t>
            </a:r>
            <a:endParaRPr b="0" i="0" sz="1800" u="none" cap="none" strike="noStrike">
              <a:solidFill>
                <a:srgbClr val="274E13"/>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4" name="Google Shape;574;p40"/>
          <p:cNvSpPr txBox="1"/>
          <p:nvPr/>
        </p:nvSpPr>
        <p:spPr>
          <a:xfrm>
            <a:off x="364975" y="663600"/>
            <a:ext cx="3822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Conclusion: </a:t>
            </a:r>
            <a:endParaRPr b="0" i="0" sz="2800" u="none" cap="none" strike="noStrike">
              <a:solidFill>
                <a:srgbClr val="000000"/>
              </a:solidFill>
              <a:latin typeface="Lato"/>
              <a:ea typeface="Lato"/>
              <a:cs typeface="Lato"/>
              <a:sym typeface="Lato"/>
            </a:endParaRPr>
          </a:p>
        </p:txBody>
      </p:sp>
      <p:sp>
        <p:nvSpPr>
          <p:cNvPr id="575" name="Google Shape;575;p40"/>
          <p:cNvSpPr txBox="1"/>
          <p:nvPr/>
        </p:nvSpPr>
        <p:spPr>
          <a:xfrm>
            <a:off x="637025" y="1658925"/>
            <a:ext cx="8175000" cy="2183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Used LLM </a:t>
            </a:r>
            <a:r>
              <a:rPr lang="en" sz="1800">
                <a:solidFill>
                  <a:schemeClr val="dk2"/>
                </a:solidFill>
              </a:rPr>
              <a:t>(OpenChat-3.5 LLaMA-3 Instruct (8B))</a:t>
            </a:r>
            <a:r>
              <a:rPr b="0" i="0" lang="en" sz="1800" u="none" cap="none" strike="noStrike">
                <a:solidFill>
                  <a:schemeClr val="dk2"/>
                </a:solidFill>
                <a:latin typeface="Arial"/>
                <a:ea typeface="Arial"/>
                <a:cs typeface="Arial"/>
                <a:sym typeface="Arial"/>
              </a:rPr>
              <a:t> to generate Charitable decision</a:t>
            </a:r>
            <a:endParaRPr b="0"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Implemented AMCE to analyse the impact of the factors on charitable decision</a:t>
            </a:r>
            <a:endParaRPr b="0"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Factors like </a:t>
            </a:r>
            <a:r>
              <a:rPr b="1" i="0" lang="en" sz="1800" u="none" cap="none" strike="noStrike">
                <a:solidFill>
                  <a:schemeClr val="accent1"/>
                </a:solidFill>
                <a:latin typeface="Arial"/>
                <a:ea typeface="Arial"/>
                <a:cs typeface="Arial"/>
                <a:sym typeface="Arial"/>
              </a:rPr>
              <a:t>gender</a:t>
            </a:r>
            <a:r>
              <a:rPr b="0" i="0" lang="en" sz="1800" u="none" cap="none" strike="noStrike">
                <a:solidFill>
                  <a:schemeClr val="dk2"/>
                </a:solidFill>
                <a:latin typeface="Arial"/>
                <a:ea typeface="Arial"/>
                <a:cs typeface="Arial"/>
                <a:sym typeface="Arial"/>
              </a:rPr>
              <a:t> and </a:t>
            </a:r>
            <a:r>
              <a:rPr b="1" i="0" lang="en" sz="1800" u="none" cap="none" strike="noStrike">
                <a:solidFill>
                  <a:schemeClr val="accent1"/>
                </a:solidFill>
                <a:latin typeface="Arial"/>
                <a:ea typeface="Arial"/>
                <a:cs typeface="Arial"/>
                <a:sym typeface="Arial"/>
              </a:rPr>
              <a:t>donation</a:t>
            </a:r>
            <a:r>
              <a:rPr b="0" i="0" lang="en" sz="1800" u="none" cap="none" strike="noStrike">
                <a:solidFill>
                  <a:schemeClr val="dk2"/>
                </a:solidFill>
                <a:latin typeface="Arial"/>
                <a:ea typeface="Arial"/>
                <a:cs typeface="Arial"/>
                <a:sym typeface="Arial"/>
              </a:rPr>
              <a:t> cause are more important for LLM</a:t>
            </a:r>
            <a:endParaRPr b="0"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Impact of factor </a:t>
            </a:r>
            <a:r>
              <a:rPr b="1" i="0" lang="en" sz="1800" u="none" cap="none" strike="noStrike">
                <a:solidFill>
                  <a:schemeClr val="accent1"/>
                </a:solidFill>
                <a:latin typeface="Arial"/>
                <a:ea typeface="Arial"/>
                <a:cs typeface="Arial"/>
                <a:sym typeface="Arial"/>
              </a:rPr>
              <a:t>age</a:t>
            </a:r>
            <a:r>
              <a:rPr b="0" i="0" lang="en" sz="1800" u="none" cap="none" strike="noStrike">
                <a:solidFill>
                  <a:schemeClr val="dk2"/>
                </a:solidFill>
                <a:latin typeface="Arial"/>
                <a:ea typeface="Arial"/>
                <a:cs typeface="Arial"/>
                <a:sym typeface="Arial"/>
              </a:rPr>
              <a:t> is similar for both human and LLM</a:t>
            </a:r>
            <a:endParaRPr b="0" i="0" sz="18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354891bc95b_0_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81" name="Google Shape;581;g354891bc95b_0_4"/>
          <p:cNvSpPr txBox="1"/>
          <p:nvPr/>
        </p:nvSpPr>
        <p:spPr>
          <a:xfrm>
            <a:off x="364975" y="663600"/>
            <a:ext cx="3822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lang="en" sz="2800">
                <a:latin typeface="Lato"/>
                <a:ea typeface="Lato"/>
                <a:cs typeface="Lato"/>
                <a:sym typeface="Lato"/>
              </a:rPr>
              <a:t>References:</a:t>
            </a:r>
            <a:r>
              <a:rPr b="0" i="0" lang="en" sz="2800" u="none" cap="none" strike="noStrike">
                <a:solidFill>
                  <a:srgbClr val="000000"/>
                </a:solidFill>
                <a:latin typeface="Lato"/>
                <a:ea typeface="Lato"/>
                <a:cs typeface="Lato"/>
                <a:sym typeface="Lato"/>
              </a:rPr>
              <a:t> </a:t>
            </a:r>
            <a:endParaRPr b="0" i="0" sz="2800" u="none" cap="none" strike="noStrike">
              <a:solidFill>
                <a:srgbClr val="000000"/>
              </a:solidFill>
              <a:latin typeface="Lato"/>
              <a:ea typeface="Lato"/>
              <a:cs typeface="Lato"/>
              <a:sym typeface="Lato"/>
            </a:endParaRPr>
          </a:p>
        </p:txBody>
      </p:sp>
      <p:sp>
        <p:nvSpPr>
          <p:cNvPr id="582" name="Google Shape;582;g354891bc95b_0_4"/>
          <p:cNvSpPr txBox="1"/>
          <p:nvPr/>
        </p:nvSpPr>
        <p:spPr>
          <a:xfrm>
            <a:off x="677100" y="1355075"/>
            <a:ext cx="7789800" cy="3077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SzPts val="1200"/>
              <a:buAutoNum type="arabicPeriod"/>
            </a:pPr>
            <a:r>
              <a:rPr lang="en" sz="1200">
                <a:solidFill>
                  <a:schemeClr val="dk2"/>
                </a:solidFill>
              </a:rPr>
              <a:t>Awad, E., Yoeli, E., Rahwan, I., &amp; Rahwan, Z. (2024, September 12). Heterogeneity in charitable giving preferences from over 2 million decisions worldwide. </a:t>
            </a:r>
            <a:r>
              <a:rPr lang="en" sz="1200" u="sng">
                <a:solidFill>
                  <a:schemeClr val="hlink"/>
                </a:solidFill>
                <a:hlinkClick r:id="rId3"/>
              </a:rPr>
              <a:t>https://doi.org/10.31219/osf.io/28g3z</a:t>
            </a:r>
            <a:endParaRPr sz="1200">
              <a:solidFill>
                <a:schemeClr val="dk2"/>
              </a:solidFill>
            </a:endParaRPr>
          </a:p>
          <a:p>
            <a:pPr indent="0" lvl="0" marL="457200" marR="0" rtl="0" algn="l">
              <a:lnSpc>
                <a:spcPct val="100000"/>
              </a:lnSpc>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AI@Meta. (2024). Llama 3 model card.</a:t>
            </a:r>
            <a:r>
              <a:rPr lang="en" sz="1200">
                <a:solidFill>
                  <a:schemeClr val="dk2"/>
                </a:solidFill>
                <a:uFill>
                  <a:noFill/>
                </a:uFill>
                <a:hlinkClick r:id="rId4">
                  <a:extLst>
                    <a:ext uri="{A12FA001-AC4F-418D-AE19-62706E023703}">
                      <ahyp:hlinkClr val="tx"/>
                    </a:ext>
                  </a:extLst>
                </a:hlinkClick>
              </a:rPr>
              <a:t> https://github.com/meta-llama/llama3/blob/main/MODEL_CARD.md</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marR="0" rtl="0" algn="l">
              <a:lnSpc>
                <a:spcPct val="100000"/>
              </a:lnSpc>
              <a:spcBef>
                <a:spcPts val="0"/>
              </a:spcBef>
              <a:spcAft>
                <a:spcPts val="0"/>
              </a:spcAft>
              <a:buClr>
                <a:schemeClr val="dk2"/>
              </a:buClr>
              <a:buSzPts val="1200"/>
              <a:buAutoNum type="arabicPeriod"/>
            </a:pPr>
            <a:r>
              <a:rPr lang="en" sz="1200">
                <a:solidFill>
                  <a:schemeClr val="dk2"/>
                </a:solidFill>
              </a:rPr>
              <a:t>Meta. (2024). Meta Llama 3 8B Instruct [Large language model]. Hugging Face.</a:t>
            </a:r>
            <a:r>
              <a:rPr lang="en" sz="1200">
                <a:solidFill>
                  <a:schemeClr val="dk2"/>
                </a:solidFill>
                <a:uFill>
                  <a:noFill/>
                </a:uFill>
                <a:hlinkClick r:id="rId5">
                  <a:extLst>
                    <a:ext uri="{A12FA001-AC4F-418D-AE19-62706E023703}">
                      <ahyp:hlinkClr val="tx"/>
                    </a:ext>
                  </a:extLst>
                </a:hlinkClick>
              </a:rPr>
              <a:t> https://huggingface.co/meta-llama/Meta-Llama-3-8B-Instruct</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298450" lvl="0" marL="457200" rtl="0" algn="l">
              <a:spcBef>
                <a:spcPts val="0"/>
              </a:spcBef>
              <a:spcAft>
                <a:spcPts val="0"/>
              </a:spcAft>
              <a:buSzPts val="1100"/>
              <a:buAutoNum type="arabicPeriod"/>
            </a:pPr>
            <a:r>
              <a:rPr lang="en" sz="1200">
                <a:solidFill>
                  <a:schemeClr val="dk2"/>
                </a:solidFill>
              </a:rPr>
              <a:t>Wang, G., Cheng, S., Zhan, X., Li, X., Song, S., &amp; Liu, Y. (2023). OpenChat: Advancing open-source language models with mixed-quality data (arXiv preprint arXiv:2309.11235). arXiv.</a:t>
            </a:r>
            <a:r>
              <a:rPr lang="en" sz="1100">
                <a:solidFill>
                  <a:schemeClr val="dk1"/>
                </a:solidFill>
                <a:uFill>
                  <a:noFill/>
                </a:uFill>
                <a:hlinkClick r:id="rId6">
                  <a:extLst>
                    <a:ext uri="{A12FA001-AC4F-418D-AE19-62706E023703}">
                      <ahyp:hlinkClr val="tx"/>
                    </a:ext>
                  </a:extLst>
                </a:hlinkClick>
              </a:rPr>
              <a:t> </a:t>
            </a:r>
            <a:r>
              <a:rPr lang="en" sz="1100" u="sng">
                <a:solidFill>
                  <a:schemeClr val="hlink"/>
                </a:solidFill>
                <a:hlinkClick r:id="rId7"/>
              </a:rPr>
              <a:t>https://arxiv.org/abs/2309.11235</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298450" lvl="0" marL="457200" rtl="0" algn="l">
              <a:spcBef>
                <a:spcPts val="0"/>
              </a:spcBef>
              <a:spcAft>
                <a:spcPts val="0"/>
              </a:spcAft>
              <a:buSzPts val="1100"/>
              <a:buAutoNum type="arabicPeriod"/>
            </a:pPr>
            <a:r>
              <a:rPr lang="en" sz="1200">
                <a:solidFill>
                  <a:schemeClr val="dk2"/>
                </a:solidFill>
              </a:rPr>
              <a:t>OpenChat. (2024). OpenChat 3.6 8B (2024-05-22) [Large language model]. Hugging Face.</a:t>
            </a:r>
            <a:r>
              <a:rPr lang="en" sz="1100">
                <a:solidFill>
                  <a:schemeClr val="dk1"/>
                </a:solidFill>
                <a:uFill>
                  <a:noFill/>
                </a:uFill>
                <a:hlinkClick r:id="rId8">
                  <a:extLst>
                    <a:ext uri="{A12FA001-AC4F-418D-AE19-62706E023703}">
                      <ahyp:hlinkClr val="tx"/>
                    </a:ext>
                  </a:extLst>
                </a:hlinkClick>
              </a:rPr>
              <a:t> </a:t>
            </a:r>
            <a:r>
              <a:rPr lang="en" sz="1100" u="sng">
                <a:solidFill>
                  <a:schemeClr val="hlink"/>
                </a:solidFill>
                <a:hlinkClick r:id="rId9"/>
              </a:rPr>
              <a:t>https://huggingface.co/openchat/openchat-3.6-8b-20240522</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4" name="Google Shape;94;p5"/>
          <p:cNvSpPr txBox="1"/>
          <p:nvPr/>
        </p:nvSpPr>
        <p:spPr>
          <a:xfrm>
            <a:off x="2133600" y="707175"/>
            <a:ext cx="68580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800"/>
              <a:buFont typeface="Arial"/>
              <a:buNone/>
            </a:pPr>
            <a:r>
              <a:rPr b="1" i="0" lang="en" sz="1800" u="none" cap="none" strike="noStrike">
                <a:solidFill>
                  <a:schemeClr val="dk1"/>
                </a:solidFill>
                <a:latin typeface="Lato"/>
                <a:ea typeface="Lato"/>
                <a:cs typeface="Lato"/>
                <a:sym typeface="Lato"/>
              </a:rPr>
              <a:t> Potential Assistance:</a:t>
            </a:r>
            <a:endParaRPr b="1" i="0" sz="1800" u="none" cap="none" strike="noStrike">
              <a:solidFill>
                <a:schemeClr val="dk1"/>
              </a:solidFill>
              <a:latin typeface="Lato"/>
              <a:ea typeface="Lato"/>
              <a:cs typeface="Lato"/>
              <a:sym typeface="Lato"/>
            </a:endParaRPr>
          </a:p>
          <a:p>
            <a:pPr indent="-323850" lvl="0" marL="457200" marR="0" rtl="0" algn="l">
              <a:lnSpc>
                <a:spcPct val="150000"/>
              </a:lnSpc>
              <a:spcBef>
                <a:spcPts val="0"/>
              </a:spcBef>
              <a:spcAft>
                <a:spcPts val="0"/>
              </a:spcAft>
              <a:buClr>
                <a:schemeClr val="dk1"/>
              </a:buClr>
              <a:buSzPts val="1500"/>
              <a:buFont typeface="Arial"/>
              <a:buChar char="●"/>
            </a:pPr>
            <a:r>
              <a:rPr b="1" i="0" lang="en" sz="1500" u="none" cap="none" strike="noStrike">
                <a:solidFill>
                  <a:schemeClr val="dk1"/>
                </a:solidFill>
                <a:latin typeface="Lato"/>
                <a:ea typeface="Lato"/>
                <a:cs typeface="Lato"/>
                <a:sym typeface="Lato"/>
              </a:rPr>
              <a:t>Personalized recommendations</a:t>
            </a:r>
            <a:r>
              <a:rPr b="0" i="0" lang="en" sz="1500" u="none" cap="none" strike="noStrike">
                <a:solidFill>
                  <a:schemeClr val="dk1"/>
                </a:solidFill>
                <a:latin typeface="Lato"/>
                <a:ea typeface="Lato"/>
                <a:cs typeface="Lato"/>
                <a:sym typeface="Lato"/>
              </a:rPr>
              <a:t> based on donor values and preferences</a:t>
            </a:r>
            <a:endParaRPr b="0" i="0" sz="1500" u="none" cap="none" strike="noStrike">
              <a:solidFill>
                <a:schemeClr val="dk1"/>
              </a:solidFill>
              <a:latin typeface="Lato"/>
              <a:ea typeface="Lato"/>
              <a:cs typeface="Lato"/>
              <a:sym typeface="Lato"/>
            </a:endParaRPr>
          </a:p>
          <a:p>
            <a:pPr indent="-323850" lvl="0" marL="457200" marR="0" rtl="0" algn="l">
              <a:lnSpc>
                <a:spcPct val="150000"/>
              </a:lnSpc>
              <a:spcBef>
                <a:spcPts val="0"/>
              </a:spcBef>
              <a:spcAft>
                <a:spcPts val="0"/>
              </a:spcAft>
              <a:buClr>
                <a:schemeClr val="dk1"/>
              </a:buClr>
              <a:buSzPts val="1500"/>
              <a:buFont typeface="Arial"/>
              <a:buChar char="●"/>
            </a:pPr>
            <a:r>
              <a:rPr b="1" i="0" lang="en" sz="1500" u="none" cap="none" strike="noStrike">
                <a:solidFill>
                  <a:schemeClr val="dk1"/>
                </a:solidFill>
                <a:latin typeface="Lato"/>
                <a:ea typeface="Lato"/>
                <a:cs typeface="Lato"/>
                <a:sym typeface="Lato"/>
              </a:rPr>
              <a:t>Reasoning the decision </a:t>
            </a:r>
            <a:r>
              <a:rPr b="0" i="0" lang="en" sz="1500" u="none" cap="none" strike="noStrike">
                <a:solidFill>
                  <a:schemeClr val="dk1"/>
                </a:solidFill>
                <a:latin typeface="Lato"/>
                <a:ea typeface="Lato"/>
                <a:cs typeface="Lato"/>
                <a:sym typeface="Lato"/>
              </a:rPr>
              <a:t>by summarizing impact, transparency, and effectiveness</a:t>
            </a:r>
            <a:endParaRPr b="0" i="0" sz="1500" u="none" cap="none" strike="noStrike">
              <a:solidFill>
                <a:schemeClr val="dk1"/>
              </a:solidFill>
              <a:latin typeface="Lato"/>
              <a:ea typeface="Lato"/>
              <a:cs typeface="Lato"/>
              <a:sym typeface="Lato"/>
            </a:endParaRPr>
          </a:p>
          <a:p>
            <a:pPr indent="-323850" lvl="0" marL="457200" marR="0" rtl="0" algn="l">
              <a:lnSpc>
                <a:spcPct val="150000"/>
              </a:lnSpc>
              <a:spcBef>
                <a:spcPts val="0"/>
              </a:spcBef>
              <a:spcAft>
                <a:spcPts val="0"/>
              </a:spcAft>
              <a:buClr>
                <a:schemeClr val="dk1"/>
              </a:buClr>
              <a:buSzPts val="1500"/>
              <a:buFont typeface="Arial"/>
              <a:buChar char="●"/>
            </a:pPr>
            <a:r>
              <a:rPr b="1" i="0" lang="en" sz="1500" u="none" cap="none" strike="noStrike">
                <a:solidFill>
                  <a:schemeClr val="dk1"/>
                </a:solidFill>
                <a:latin typeface="Lato"/>
                <a:ea typeface="Lato"/>
                <a:cs typeface="Lato"/>
                <a:sym typeface="Lato"/>
              </a:rPr>
              <a:t>Simulate ethical dilemmas</a:t>
            </a:r>
            <a:r>
              <a:rPr b="0" i="0" lang="en" sz="1500" u="none" cap="none" strike="noStrike">
                <a:solidFill>
                  <a:schemeClr val="dk1"/>
                </a:solidFill>
                <a:latin typeface="Lato"/>
                <a:ea typeface="Lato"/>
                <a:cs typeface="Lato"/>
                <a:sym typeface="Lato"/>
              </a:rPr>
              <a:t> (e.g., stranger vs. relative donations)</a:t>
            </a:r>
            <a:endParaRPr b="0" i="0" sz="1500" u="none" cap="none" strike="noStrike">
              <a:solidFill>
                <a:schemeClr val="dk1"/>
              </a:solidFill>
              <a:latin typeface="Lato"/>
              <a:ea typeface="Lato"/>
              <a:cs typeface="Lato"/>
              <a:sym typeface="Lato"/>
            </a:endParaRPr>
          </a:p>
          <a:p>
            <a:pPr indent="0" lvl="0" marL="0" marR="0" rtl="0" algn="l">
              <a:lnSpc>
                <a:spcPct val="115000"/>
              </a:lnSpc>
              <a:spcBef>
                <a:spcPts val="0"/>
              </a:spcBef>
              <a:spcAft>
                <a:spcPts val="1000"/>
              </a:spcAft>
              <a:buClr>
                <a:srgbClr val="000000"/>
              </a:buClr>
              <a:buSzPts val="1500"/>
              <a:buFont typeface="Arial"/>
              <a:buNone/>
            </a:pPr>
            <a:r>
              <a:t/>
            </a:r>
            <a:endParaRPr b="0" i="0" sz="1500" u="none" cap="none" strike="noStrike">
              <a:solidFill>
                <a:schemeClr val="dk1"/>
              </a:solidFill>
              <a:latin typeface="Lato"/>
              <a:ea typeface="Lato"/>
              <a:cs typeface="Lato"/>
              <a:sym typeface="Lato"/>
            </a:endParaRPr>
          </a:p>
        </p:txBody>
      </p:sp>
      <p:sp>
        <p:nvSpPr>
          <p:cNvPr id="95" name="Google Shape;95;p5"/>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Can LLMs Assist in Donation Decisions?</a:t>
            </a:r>
            <a:endParaRPr b="0" i="0" sz="2800" u="none" cap="none" strike="noStrike">
              <a:solidFill>
                <a:srgbClr val="000000"/>
              </a:solidFill>
              <a:latin typeface="Lato"/>
              <a:ea typeface="Lato"/>
              <a:cs typeface="Lato"/>
              <a:sym typeface="Lato"/>
            </a:endParaRPr>
          </a:p>
        </p:txBody>
      </p:sp>
      <p:sp>
        <p:nvSpPr>
          <p:cNvPr id="96" name="Google Shape;96;p5"/>
          <p:cNvSpPr txBox="1"/>
          <p:nvPr/>
        </p:nvSpPr>
        <p:spPr>
          <a:xfrm>
            <a:off x="111500" y="2528525"/>
            <a:ext cx="7080900" cy="2562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n" sz="1800" u="none" cap="none" strike="noStrike">
                <a:solidFill>
                  <a:schemeClr val="dk1"/>
                </a:solidFill>
                <a:latin typeface="Lato"/>
                <a:ea typeface="Lato"/>
                <a:cs typeface="Lato"/>
                <a:sym typeface="Lato"/>
              </a:rPr>
              <a:t>Limitations:</a:t>
            </a:r>
            <a:endParaRPr b="1" i="0" sz="1800" u="none" cap="none" strike="noStrike">
              <a:solidFill>
                <a:schemeClr val="dk1"/>
              </a:solidFill>
              <a:latin typeface="Lato"/>
              <a:ea typeface="Lato"/>
              <a:cs typeface="Lato"/>
              <a:sym typeface="Lato"/>
            </a:endParaRPr>
          </a:p>
          <a:p>
            <a:pPr indent="-323850" lvl="0" marL="457200" marR="0" rtl="0" algn="l">
              <a:lnSpc>
                <a:spcPct val="150000"/>
              </a:lnSpc>
              <a:spcBef>
                <a:spcPts val="0"/>
              </a:spcBef>
              <a:spcAft>
                <a:spcPts val="0"/>
              </a:spcAft>
              <a:buClr>
                <a:schemeClr val="dk1"/>
              </a:buClr>
              <a:buSzPts val="1500"/>
              <a:buFont typeface="Lato"/>
              <a:buChar char="●"/>
            </a:pPr>
            <a:r>
              <a:rPr b="1" i="0" lang="en" sz="1500" u="none" cap="none" strike="noStrike">
                <a:solidFill>
                  <a:schemeClr val="dk1"/>
                </a:solidFill>
                <a:latin typeface="Lato"/>
                <a:ea typeface="Lato"/>
                <a:cs typeface="Lato"/>
                <a:sym typeface="Lato"/>
              </a:rPr>
              <a:t>Bias replication: </a:t>
            </a:r>
            <a:r>
              <a:rPr b="0" i="0" lang="en" sz="1500" u="none" cap="none" strike="noStrike">
                <a:solidFill>
                  <a:schemeClr val="dk1"/>
                </a:solidFill>
                <a:latin typeface="Lato"/>
                <a:ea typeface="Lato"/>
                <a:cs typeface="Lato"/>
                <a:sym typeface="Lato"/>
              </a:rPr>
              <a:t>LLMs can reflect biases in training data, including cultural or demographic skew.</a:t>
            </a:r>
            <a:endParaRPr b="0" i="0" sz="1500" u="none" cap="none" strike="noStrike">
              <a:solidFill>
                <a:schemeClr val="dk1"/>
              </a:solidFill>
              <a:latin typeface="Lato"/>
              <a:ea typeface="Lato"/>
              <a:cs typeface="Lato"/>
              <a:sym typeface="Lato"/>
            </a:endParaRPr>
          </a:p>
          <a:p>
            <a:pPr indent="-323850" lvl="0" marL="457200" marR="0" rtl="0" algn="l">
              <a:lnSpc>
                <a:spcPct val="150000"/>
              </a:lnSpc>
              <a:spcBef>
                <a:spcPts val="0"/>
              </a:spcBef>
              <a:spcAft>
                <a:spcPts val="0"/>
              </a:spcAft>
              <a:buClr>
                <a:schemeClr val="dk1"/>
              </a:buClr>
              <a:buSzPts val="1500"/>
              <a:buFont typeface="Lato"/>
              <a:buChar char="●"/>
            </a:pPr>
            <a:r>
              <a:rPr b="1" i="0" lang="en" sz="1500" u="none" cap="none" strike="noStrike">
                <a:solidFill>
                  <a:schemeClr val="dk1"/>
                </a:solidFill>
                <a:latin typeface="Lato"/>
                <a:ea typeface="Lato"/>
                <a:cs typeface="Lato"/>
                <a:sym typeface="Lato"/>
              </a:rPr>
              <a:t>No true moral judgment:</a:t>
            </a:r>
            <a:r>
              <a:rPr b="0" i="0" lang="en" sz="1500" u="none" cap="none" strike="noStrike">
                <a:solidFill>
                  <a:schemeClr val="dk1"/>
                </a:solidFill>
                <a:latin typeface="Lato"/>
                <a:ea typeface="Lato"/>
                <a:cs typeface="Lato"/>
                <a:sym typeface="Lato"/>
              </a:rPr>
              <a:t> LLMs simulate reasoning but don’t </a:t>
            </a:r>
            <a:r>
              <a:rPr b="0" i="1" lang="en" sz="1500" u="none" cap="none" strike="noStrike">
                <a:solidFill>
                  <a:schemeClr val="dk1"/>
                </a:solidFill>
                <a:latin typeface="Lato"/>
                <a:ea typeface="Lato"/>
                <a:cs typeface="Lato"/>
                <a:sym typeface="Lato"/>
              </a:rPr>
              <a:t>understand</a:t>
            </a:r>
            <a:r>
              <a:rPr b="0" i="0" lang="en" sz="1500" u="none" cap="none" strike="noStrike">
                <a:solidFill>
                  <a:schemeClr val="dk1"/>
                </a:solidFill>
                <a:latin typeface="Lato"/>
                <a:ea typeface="Lato"/>
                <a:cs typeface="Lato"/>
                <a:sym typeface="Lato"/>
              </a:rPr>
              <a:t> morality or have personal values.</a:t>
            </a:r>
            <a:endParaRPr b="0" i="0" sz="1500" u="none" cap="none" strike="noStrike">
              <a:solidFill>
                <a:schemeClr val="dk1"/>
              </a:solidFill>
              <a:latin typeface="Lato"/>
              <a:ea typeface="Lato"/>
              <a:cs typeface="Lato"/>
              <a:sym typeface="Lato"/>
            </a:endParaRPr>
          </a:p>
          <a:p>
            <a:pPr indent="-323850" lvl="0" marL="457200" marR="0" rtl="0" algn="l">
              <a:lnSpc>
                <a:spcPct val="150000"/>
              </a:lnSpc>
              <a:spcBef>
                <a:spcPts val="0"/>
              </a:spcBef>
              <a:spcAft>
                <a:spcPts val="0"/>
              </a:spcAft>
              <a:buClr>
                <a:schemeClr val="dk1"/>
              </a:buClr>
              <a:buSzPts val="1500"/>
              <a:buFont typeface="Lato"/>
              <a:buChar char="●"/>
            </a:pPr>
            <a:r>
              <a:rPr b="1" i="0" lang="en" sz="1500" u="none" cap="none" strike="noStrike">
                <a:solidFill>
                  <a:schemeClr val="dk1"/>
                </a:solidFill>
                <a:latin typeface="Lato"/>
                <a:ea typeface="Lato"/>
                <a:cs typeface="Lato"/>
                <a:sym typeface="Lato"/>
              </a:rPr>
              <a:t>Dependence on prompts: </a:t>
            </a:r>
            <a:r>
              <a:rPr b="0" i="0" lang="en" sz="1500" u="none" cap="none" strike="noStrike">
                <a:solidFill>
                  <a:schemeClr val="dk1"/>
                </a:solidFill>
                <a:latin typeface="Lato"/>
                <a:ea typeface="Lato"/>
                <a:cs typeface="Lato"/>
                <a:sym typeface="Lato"/>
              </a:rPr>
              <a:t>Quality and framing of prompts heavily influence LLM output.</a:t>
            </a:r>
            <a:endParaRPr b="0" i="0" sz="1500" u="none" cap="none" strike="noStrike">
              <a:solidFill>
                <a:schemeClr val="dk1"/>
              </a:solidFill>
              <a:latin typeface="Lato"/>
              <a:ea typeface="Lato"/>
              <a:cs typeface="Lato"/>
              <a:sym typeface="Lato"/>
            </a:endParaRPr>
          </a:p>
        </p:txBody>
      </p:sp>
      <p:pic>
        <p:nvPicPr>
          <p:cNvPr id="97" name="Google Shape;97;p5"/>
          <p:cNvPicPr preferRelativeResize="0"/>
          <p:nvPr/>
        </p:nvPicPr>
        <p:blipFill rotWithShape="1">
          <a:blip r:embed="rId3">
            <a:alphaModFix/>
          </a:blip>
          <a:srcRect b="14823" l="0" r="5338" t="-5940"/>
          <a:stretch/>
        </p:blipFill>
        <p:spPr>
          <a:xfrm>
            <a:off x="181950" y="651675"/>
            <a:ext cx="1828800" cy="1691640"/>
          </a:xfrm>
          <a:prstGeom prst="rect">
            <a:avLst/>
          </a:prstGeom>
          <a:noFill/>
          <a:ln>
            <a:noFill/>
          </a:ln>
        </p:spPr>
      </p:pic>
      <p:pic>
        <p:nvPicPr>
          <p:cNvPr id="98" name="Google Shape;98;p5"/>
          <p:cNvPicPr preferRelativeResize="0"/>
          <p:nvPr/>
        </p:nvPicPr>
        <p:blipFill rotWithShape="1">
          <a:blip r:embed="rId4">
            <a:alphaModFix/>
          </a:blip>
          <a:srcRect b="0" l="0" r="0" t="0"/>
          <a:stretch/>
        </p:blipFill>
        <p:spPr>
          <a:xfrm>
            <a:off x="7086500" y="2958375"/>
            <a:ext cx="1828800" cy="16916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104" name="Google Shape;104;p6"/>
          <p:cNvSpPr txBox="1"/>
          <p:nvPr/>
        </p:nvSpPr>
        <p:spPr>
          <a:xfrm>
            <a:off x="906950" y="1220700"/>
            <a:ext cx="4933500" cy="19086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chemeClr val="dk1"/>
              </a:buClr>
              <a:buSzPts val="2800"/>
              <a:buFont typeface="Lato"/>
              <a:buChar char="●"/>
            </a:pPr>
            <a:r>
              <a:rPr b="0" i="0" lang="en" sz="2800" u="none" cap="none" strike="noStrike">
                <a:solidFill>
                  <a:schemeClr val="dk1"/>
                </a:solidFill>
                <a:latin typeface="Lato"/>
                <a:ea typeface="Lato"/>
                <a:cs typeface="Lato"/>
                <a:sym typeface="Lato"/>
              </a:rPr>
              <a:t>Dataset is not Available</a:t>
            </a:r>
            <a:endParaRPr b="0" i="0" sz="2800" u="none" cap="none" strike="noStrike">
              <a:solidFill>
                <a:schemeClr val="dk1"/>
              </a:solidFill>
              <a:latin typeface="Lato"/>
              <a:ea typeface="Lato"/>
              <a:cs typeface="Lato"/>
              <a:sym typeface="Lato"/>
            </a:endParaRPr>
          </a:p>
          <a:p>
            <a:pPr indent="-406400" lvl="0" marL="457200" marR="0" rtl="0" algn="l">
              <a:lnSpc>
                <a:spcPct val="150000"/>
              </a:lnSpc>
              <a:spcBef>
                <a:spcPts val="0"/>
              </a:spcBef>
              <a:spcAft>
                <a:spcPts val="0"/>
              </a:spcAft>
              <a:buClr>
                <a:schemeClr val="dk1"/>
              </a:buClr>
              <a:buSzPts val="2800"/>
              <a:buFont typeface="Lato"/>
              <a:buChar char="●"/>
            </a:pPr>
            <a:r>
              <a:rPr b="0" i="0" lang="en" sz="2800" u="none" cap="none" strike="noStrike">
                <a:solidFill>
                  <a:schemeClr val="dk1"/>
                </a:solidFill>
                <a:latin typeface="Lato"/>
                <a:ea typeface="Lato"/>
                <a:cs typeface="Lato"/>
                <a:sym typeface="Lato"/>
              </a:rPr>
              <a:t>All LLMs are not Free</a:t>
            </a:r>
            <a:endParaRPr b="0" i="0" sz="2800" u="none" cap="none" strike="noStrike">
              <a:solidFill>
                <a:schemeClr val="dk1"/>
              </a:solidFill>
              <a:latin typeface="Lato"/>
              <a:ea typeface="Lato"/>
              <a:cs typeface="Lato"/>
              <a:sym typeface="Lato"/>
            </a:endParaRPr>
          </a:p>
          <a:p>
            <a:pPr indent="-406400" lvl="0" marL="457200" marR="0" rtl="0" algn="l">
              <a:lnSpc>
                <a:spcPct val="150000"/>
              </a:lnSpc>
              <a:spcBef>
                <a:spcPts val="0"/>
              </a:spcBef>
              <a:spcAft>
                <a:spcPts val="0"/>
              </a:spcAft>
              <a:buClr>
                <a:schemeClr val="dk1"/>
              </a:buClr>
              <a:buSzPts val="2800"/>
              <a:buFont typeface="Lato"/>
              <a:buChar char="●"/>
            </a:pPr>
            <a:r>
              <a:rPr b="0" i="0" lang="en" sz="2800" u="none" cap="none" strike="noStrike">
                <a:solidFill>
                  <a:schemeClr val="dk1"/>
                </a:solidFill>
                <a:latin typeface="Lato"/>
                <a:ea typeface="Lato"/>
                <a:cs typeface="Lato"/>
                <a:sym typeface="Lato"/>
              </a:rPr>
              <a:t>Computational Resources</a:t>
            </a:r>
            <a:endParaRPr b="0" i="0" sz="2800" u="none" cap="none" strike="noStrike">
              <a:solidFill>
                <a:schemeClr val="dk1"/>
              </a:solidFill>
              <a:latin typeface="Lato"/>
              <a:ea typeface="Lato"/>
              <a:cs typeface="Lato"/>
              <a:sym typeface="Lato"/>
            </a:endParaRPr>
          </a:p>
        </p:txBody>
      </p:sp>
      <p:sp>
        <p:nvSpPr>
          <p:cNvPr id="105" name="Google Shape;105;p6"/>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Challenges</a:t>
            </a:r>
            <a:endParaRPr b="0" i="0" sz="28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111" name="Google Shape;111;p7"/>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Proposed Methodology</a:t>
            </a:r>
            <a:endParaRPr b="0" i="0" sz="2800" u="none" cap="none" strike="noStrike">
              <a:solidFill>
                <a:srgbClr val="000000"/>
              </a:solidFill>
              <a:latin typeface="Lato"/>
              <a:ea typeface="Lato"/>
              <a:cs typeface="Lato"/>
              <a:sym typeface="Lato"/>
            </a:endParaRPr>
          </a:p>
        </p:txBody>
      </p:sp>
      <p:cxnSp>
        <p:nvCxnSpPr>
          <p:cNvPr id="112" name="Google Shape;112;p7"/>
          <p:cNvCxnSpPr>
            <a:stCxn id="113" idx="3"/>
            <a:endCxn id="114" idx="1"/>
          </p:cNvCxnSpPr>
          <p:nvPr/>
        </p:nvCxnSpPr>
        <p:spPr>
          <a:xfrm>
            <a:off x="2101575"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115" name="Google Shape;115;p7"/>
          <p:cNvCxnSpPr>
            <a:stCxn id="114" idx="3"/>
            <a:endCxn id="116" idx="1"/>
          </p:cNvCxnSpPr>
          <p:nvPr/>
        </p:nvCxnSpPr>
        <p:spPr>
          <a:xfrm>
            <a:off x="4348088"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117" name="Google Shape;117;p7"/>
          <p:cNvCxnSpPr>
            <a:stCxn id="116" idx="3"/>
            <a:endCxn id="118" idx="1"/>
          </p:cNvCxnSpPr>
          <p:nvPr/>
        </p:nvCxnSpPr>
        <p:spPr>
          <a:xfrm>
            <a:off x="6378025" y="1529275"/>
            <a:ext cx="471900" cy="0"/>
          </a:xfrm>
          <a:prstGeom prst="straightConnector1">
            <a:avLst/>
          </a:prstGeom>
          <a:noFill/>
          <a:ln cap="flat" cmpd="sng" w="9525">
            <a:solidFill>
              <a:srgbClr val="B45F06"/>
            </a:solidFill>
            <a:prstDash val="solid"/>
            <a:round/>
            <a:headEnd len="sm" w="sm" type="none"/>
            <a:tailEnd len="med" w="med" type="triangle"/>
          </a:ln>
        </p:spPr>
      </p:cxnSp>
      <p:sp>
        <p:nvSpPr>
          <p:cNvPr id="113" name="Google Shape;113;p7"/>
          <p:cNvSpPr txBox="1"/>
          <p:nvPr/>
        </p:nvSpPr>
        <p:spPr>
          <a:xfrm>
            <a:off x="54367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Profile Generation</a:t>
            </a:r>
            <a:endParaRPr b="1" i="0" sz="1600" u="none" cap="none" strike="noStrike">
              <a:solidFill>
                <a:srgbClr val="B45F06"/>
              </a:solidFill>
              <a:latin typeface="Lato"/>
              <a:ea typeface="Lato"/>
              <a:cs typeface="Lato"/>
              <a:sym typeface="Lato"/>
            </a:endParaRPr>
          </a:p>
        </p:txBody>
      </p:sp>
      <p:sp>
        <p:nvSpPr>
          <p:cNvPr id="114" name="Google Shape;114;p7"/>
          <p:cNvSpPr txBox="1"/>
          <p:nvPr/>
        </p:nvSpPr>
        <p:spPr>
          <a:xfrm>
            <a:off x="2573588" y="1190725"/>
            <a:ext cx="17745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Donation Choice Generation</a:t>
            </a:r>
            <a:endParaRPr b="1" i="0" sz="1600" u="none" cap="none" strike="noStrike">
              <a:solidFill>
                <a:srgbClr val="B45F06"/>
              </a:solidFill>
              <a:latin typeface="Lato"/>
              <a:ea typeface="Lato"/>
              <a:cs typeface="Lato"/>
              <a:sym typeface="Lato"/>
            </a:endParaRPr>
          </a:p>
        </p:txBody>
      </p:sp>
      <p:sp>
        <p:nvSpPr>
          <p:cNvPr id="116" name="Google Shape;116;p7"/>
          <p:cNvSpPr txBox="1"/>
          <p:nvPr/>
        </p:nvSpPr>
        <p:spPr>
          <a:xfrm>
            <a:off x="482012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Prompt Generation</a:t>
            </a:r>
            <a:endParaRPr b="1" i="0" sz="1600" u="none" cap="none" strike="noStrike">
              <a:solidFill>
                <a:srgbClr val="B45F06"/>
              </a:solidFill>
              <a:latin typeface="Lato"/>
              <a:ea typeface="Lato"/>
              <a:cs typeface="Lato"/>
              <a:sym typeface="Lato"/>
            </a:endParaRPr>
          </a:p>
        </p:txBody>
      </p:sp>
      <p:sp>
        <p:nvSpPr>
          <p:cNvPr id="118" name="Google Shape;118;p7"/>
          <p:cNvSpPr txBox="1"/>
          <p:nvPr/>
        </p:nvSpPr>
        <p:spPr>
          <a:xfrm>
            <a:off x="6850050" y="1190725"/>
            <a:ext cx="1297800" cy="6771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9900FF"/>
                </a:solidFill>
                <a:latin typeface="Lato"/>
                <a:ea typeface="Lato"/>
                <a:cs typeface="Lato"/>
                <a:sym typeface="Lato"/>
              </a:rPr>
              <a:t>LLM</a:t>
            </a:r>
            <a:endParaRPr b="1" i="0" sz="1600" u="none" cap="none" strike="noStrike">
              <a:solidFill>
                <a:srgbClr val="9900FF"/>
              </a:solidFill>
              <a:latin typeface="Lato"/>
              <a:ea typeface="Lato"/>
              <a:cs typeface="Lato"/>
              <a:sym typeface="Lato"/>
            </a:endParaRPr>
          </a:p>
        </p:txBody>
      </p:sp>
      <p:sp>
        <p:nvSpPr>
          <p:cNvPr id="119" name="Google Shape;119;p7"/>
          <p:cNvSpPr txBox="1"/>
          <p:nvPr/>
        </p:nvSpPr>
        <p:spPr>
          <a:xfrm>
            <a:off x="6782800" y="3306225"/>
            <a:ext cx="1557900" cy="4311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900FF"/>
                </a:solidFill>
                <a:latin typeface="Lato"/>
                <a:ea typeface="Lato"/>
                <a:cs typeface="Lato"/>
                <a:sym typeface="Lato"/>
              </a:rPr>
              <a:t>LLM Answer</a:t>
            </a:r>
            <a:endParaRPr b="1" i="0" sz="1600" u="none" cap="none" strike="noStrike">
              <a:solidFill>
                <a:srgbClr val="9900FF"/>
              </a:solidFill>
              <a:latin typeface="Lato"/>
              <a:ea typeface="Lato"/>
              <a:cs typeface="Lato"/>
              <a:sym typeface="Lato"/>
            </a:endParaRPr>
          </a:p>
        </p:txBody>
      </p:sp>
      <p:sp>
        <p:nvSpPr>
          <p:cNvPr id="120" name="Google Shape;120;p7"/>
          <p:cNvSpPr txBox="1"/>
          <p:nvPr/>
        </p:nvSpPr>
        <p:spPr>
          <a:xfrm>
            <a:off x="48586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Post Process</a:t>
            </a:r>
            <a:endParaRPr b="1" i="0" sz="1600" u="none" cap="none" strike="noStrike">
              <a:solidFill>
                <a:srgbClr val="38761D"/>
              </a:solidFill>
              <a:latin typeface="Lato"/>
              <a:ea typeface="Lato"/>
              <a:cs typeface="Lato"/>
              <a:sym typeface="Lato"/>
            </a:endParaRPr>
          </a:p>
        </p:txBody>
      </p:sp>
      <p:sp>
        <p:nvSpPr>
          <p:cNvPr id="121" name="Google Shape;121;p7"/>
          <p:cNvSpPr txBox="1"/>
          <p:nvPr/>
        </p:nvSpPr>
        <p:spPr>
          <a:xfrm>
            <a:off x="29344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LLM Choice</a:t>
            </a:r>
            <a:endParaRPr b="1" i="0" sz="1600" u="none" cap="none" strike="noStrike">
              <a:solidFill>
                <a:srgbClr val="38761D"/>
              </a:solidFill>
              <a:latin typeface="Lato"/>
              <a:ea typeface="Lato"/>
              <a:cs typeface="Lato"/>
              <a:sym typeface="Lato"/>
            </a:endParaRPr>
          </a:p>
        </p:txBody>
      </p:sp>
      <p:sp>
        <p:nvSpPr>
          <p:cNvPr id="122" name="Google Shape;122;p7"/>
          <p:cNvSpPr txBox="1"/>
          <p:nvPr/>
        </p:nvSpPr>
        <p:spPr>
          <a:xfrm>
            <a:off x="664900" y="3306225"/>
            <a:ext cx="17745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Result Analysis</a:t>
            </a:r>
            <a:endParaRPr b="1" i="0" sz="1600" u="none" cap="none" strike="noStrike">
              <a:solidFill>
                <a:srgbClr val="38761D"/>
              </a:solidFill>
              <a:latin typeface="Lato"/>
              <a:ea typeface="Lato"/>
              <a:cs typeface="Lato"/>
              <a:sym typeface="Lato"/>
            </a:endParaRPr>
          </a:p>
        </p:txBody>
      </p:sp>
      <p:cxnSp>
        <p:nvCxnSpPr>
          <p:cNvPr id="123" name="Google Shape;123;p7"/>
          <p:cNvCxnSpPr/>
          <p:nvPr/>
        </p:nvCxnSpPr>
        <p:spPr>
          <a:xfrm flipH="1">
            <a:off x="7534656" y="2499623"/>
            <a:ext cx="2400" cy="806700"/>
          </a:xfrm>
          <a:prstGeom prst="straightConnector1">
            <a:avLst/>
          </a:prstGeom>
          <a:noFill/>
          <a:ln cap="flat" cmpd="sng" w="9525">
            <a:solidFill>
              <a:srgbClr val="B45F06"/>
            </a:solidFill>
            <a:prstDash val="solid"/>
            <a:round/>
            <a:headEnd len="sm" w="sm" type="none"/>
            <a:tailEnd len="med" w="med" type="triangle"/>
          </a:ln>
        </p:spPr>
      </p:cxnSp>
      <p:cxnSp>
        <p:nvCxnSpPr>
          <p:cNvPr id="124" name="Google Shape;124;p7"/>
          <p:cNvCxnSpPr>
            <a:stCxn id="119" idx="1"/>
            <a:endCxn id="120" idx="3"/>
          </p:cNvCxnSpPr>
          <p:nvPr/>
        </p:nvCxnSpPr>
        <p:spPr>
          <a:xfrm rot="10800000">
            <a:off x="64165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125" name="Google Shape;125;p7"/>
          <p:cNvCxnSpPr>
            <a:stCxn id="120" idx="1"/>
            <a:endCxn id="121" idx="3"/>
          </p:cNvCxnSpPr>
          <p:nvPr/>
        </p:nvCxnSpPr>
        <p:spPr>
          <a:xfrm rot="10800000">
            <a:off x="44923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126" name="Google Shape;126;p7"/>
          <p:cNvCxnSpPr>
            <a:stCxn id="121" idx="1"/>
            <a:endCxn id="122" idx="3"/>
          </p:cNvCxnSpPr>
          <p:nvPr/>
        </p:nvCxnSpPr>
        <p:spPr>
          <a:xfrm rot="10800000">
            <a:off x="2439400" y="3521775"/>
            <a:ext cx="495000" cy="0"/>
          </a:xfrm>
          <a:prstGeom prst="straightConnector1">
            <a:avLst/>
          </a:prstGeom>
          <a:noFill/>
          <a:ln cap="flat" cmpd="sng" w="9525">
            <a:solidFill>
              <a:srgbClr val="B45F06"/>
            </a:solidFill>
            <a:prstDash val="solid"/>
            <a:round/>
            <a:headEnd len="sm" w="sm" type="none"/>
            <a:tailEnd len="med" w="med" type="triangle"/>
          </a:ln>
        </p:spPr>
      </p:cxnSp>
      <p:pic>
        <p:nvPicPr>
          <p:cNvPr id="127" name="Google Shape;127;p7"/>
          <p:cNvPicPr preferRelativeResize="0"/>
          <p:nvPr/>
        </p:nvPicPr>
        <p:blipFill rotWithShape="1">
          <a:blip r:embed="rId3">
            <a:alphaModFix/>
          </a:blip>
          <a:srcRect b="0" l="0" r="0" t="0"/>
          <a:stretch/>
        </p:blipFill>
        <p:spPr>
          <a:xfrm>
            <a:off x="1014832" y="1867825"/>
            <a:ext cx="615587" cy="615601"/>
          </a:xfrm>
          <a:prstGeom prst="rect">
            <a:avLst/>
          </a:prstGeom>
          <a:noFill/>
          <a:ln>
            <a:noFill/>
          </a:ln>
        </p:spPr>
      </p:pic>
      <p:pic>
        <p:nvPicPr>
          <p:cNvPr id="128" name="Google Shape;128;p7"/>
          <p:cNvPicPr preferRelativeResize="0"/>
          <p:nvPr/>
        </p:nvPicPr>
        <p:blipFill rotWithShape="1">
          <a:blip r:embed="rId4">
            <a:alphaModFix/>
          </a:blip>
          <a:srcRect b="0" l="0" r="0" t="0"/>
          <a:stretch/>
        </p:blipFill>
        <p:spPr>
          <a:xfrm>
            <a:off x="3154533" y="1892163"/>
            <a:ext cx="612648" cy="566927"/>
          </a:xfrm>
          <a:prstGeom prst="rect">
            <a:avLst/>
          </a:prstGeom>
          <a:noFill/>
          <a:ln>
            <a:noFill/>
          </a:ln>
        </p:spPr>
      </p:pic>
      <p:pic>
        <p:nvPicPr>
          <p:cNvPr id="129" name="Google Shape;129;p7"/>
          <p:cNvPicPr preferRelativeResize="0"/>
          <p:nvPr/>
        </p:nvPicPr>
        <p:blipFill rotWithShape="1">
          <a:blip r:embed="rId5">
            <a:alphaModFix/>
          </a:blip>
          <a:srcRect b="9961" l="5919" r="6104" t="9438"/>
          <a:stretch/>
        </p:blipFill>
        <p:spPr>
          <a:xfrm>
            <a:off x="5273300" y="1892175"/>
            <a:ext cx="612647" cy="612647"/>
          </a:xfrm>
          <a:prstGeom prst="rect">
            <a:avLst/>
          </a:prstGeom>
          <a:noFill/>
          <a:ln>
            <a:noFill/>
          </a:ln>
        </p:spPr>
      </p:pic>
      <p:pic>
        <p:nvPicPr>
          <p:cNvPr id="130" name="Google Shape;130;p7"/>
          <p:cNvPicPr preferRelativeResize="0"/>
          <p:nvPr/>
        </p:nvPicPr>
        <p:blipFill rotWithShape="1">
          <a:blip r:embed="rId6">
            <a:alphaModFix/>
          </a:blip>
          <a:srcRect b="12040" l="3937" r="5309" t="4861"/>
          <a:stretch/>
        </p:blipFill>
        <p:spPr>
          <a:xfrm>
            <a:off x="7257700" y="1886975"/>
            <a:ext cx="612648" cy="612648"/>
          </a:xfrm>
          <a:prstGeom prst="rect">
            <a:avLst/>
          </a:prstGeom>
          <a:noFill/>
          <a:ln>
            <a:noFill/>
          </a:ln>
        </p:spPr>
      </p:pic>
      <p:pic>
        <p:nvPicPr>
          <p:cNvPr id="131" name="Google Shape;131;p7"/>
          <p:cNvPicPr preferRelativeResize="0"/>
          <p:nvPr/>
        </p:nvPicPr>
        <p:blipFill rotWithShape="1">
          <a:blip r:embed="rId7">
            <a:alphaModFix/>
          </a:blip>
          <a:srcRect b="0" l="0" r="0" t="0"/>
          <a:stretch/>
        </p:blipFill>
        <p:spPr>
          <a:xfrm>
            <a:off x="7236825" y="3817225"/>
            <a:ext cx="612648" cy="612648"/>
          </a:xfrm>
          <a:prstGeom prst="rect">
            <a:avLst/>
          </a:prstGeom>
          <a:noFill/>
          <a:ln>
            <a:noFill/>
          </a:ln>
        </p:spPr>
      </p:pic>
      <p:pic>
        <p:nvPicPr>
          <p:cNvPr id="132" name="Google Shape;132;p7"/>
          <p:cNvPicPr preferRelativeResize="0"/>
          <p:nvPr/>
        </p:nvPicPr>
        <p:blipFill rotWithShape="1">
          <a:blip r:embed="rId8">
            <a:alphaModFix/>
          </a:blip>
          <a:srcRect b="16618" l="17998" r="18220" t="17999"/>
          <a:stretch/>
        </p:blipFill>
        <p:spPr>
          <a:xfrm>
            <a:off x="5331225" y="3817225"/>
            <a:ext cx="612648" cy="612648"/>
          </a:xfrm>
          <a:prstGeom prst="rect">
            <a:avLst/>
          </a:prstGeom>
          <a:noFill/>
          <a:ln>
            <a:noFill/>
          </a:ln>
        </p:spPr>
      </p:pic>
      <p:pic>
        <p:nvPicPr>
          <p:cNvPr id="133" name="Google Shape;133;p7"/>
          <p:cNvPicPr preferRelativeResize="0"/>
          <p:nvPr/>
        </p:nvPicPr>
        <p:blipFill rotWithShape="1">
          <a:blip r:embed="rId9">
            <a:alphaModFix/>
          </a:blip>
          <a:srcRect b="13072" l="14363" r="12871" t="12940"/>
          <a:stretch/>
        </p:blipFill>
        <p:spPr>
          <a:xfrm>
            <a:off x="3313700" y="3817225"/>
            <a:ext cx="612648" cy="612648"/>
          </a:xfrm>
          <a:prstGeom prst="rect">
            <a:avLst/>
          </a:prstGeom>
          <a:noFill/>
          <a:ln>
            <a:noFill/>
          </a:ln>
        </p:spPr>
      </p:pic>
      <p:pic>
        <p:nvPicPr>
          <p:cNvPr id="134" name="Google Shape;134;p7"/>
          <p:cNvPicPr preferRelativeResize="0"/>
          <p:nvPr/>
        </p:nvPicPr>
        <p:blipFill rotWithShape="1">
          <a:blip r:embed="rId10">
            <a:alphaModFix/>
          </a:blip>
          <a:srcRect b="0" l="0" r="0" t="0"/>
          <a:stretch/>
        </p:blipFill>
        <p:spPr>
          <a:xfrm>
            <a:off x="1016300" y="3817225"/>
            <a:ext cx="612647" cy="6126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140" name="Google Shape;140;p8"/>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Profile Generation</a:t>
            </a:r>
            <a:endParaRPr b="0" i="0" sz="2800" u="none" cap="none" strike="noStrike">
              <a:solidFill>
                <a:srgbClr val="000000"/>
              </a:solidFill>
              <a:latin typeface="Lato"/>
              <a:ea typeface="Lato"/>
              <a:cs typeface="Lato"/>
              <a:sym typeface="Lato"/>
            </a:endParaRPr>
          </a:p>
        </p:txBody>
      </p:sp>
      <p:cxnSp>
        <p:nvCxnSpPr>
          <p:cNvPr id="141" name="Google Shape;141;p8"/>
          <p:cNvCxnSpPr>
            <a:stCxn id="142" idx="3"/>
            <a:endCxn id="143" idx="1"/>
          </p:cNvCxnSpPr>
          <p:nvPr/>
        </p:nvCxnSpPr>
        <p:spPr>
          <a:xfrm>
            <a:off x="2101575"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144" name="Google Shape;144;p8"/>
          <p:cNvCxnSpPr>
            <a:stCxn id="143" idx="3"/>
            <a:endCxn id="145" idx="1"/>
          </p:cNvCxnSpPr>
          <p:nvPr/>
        </p:nvCxnSpPr>
        <p:spPr>
          <a:xfrm>
            <a:off x="4348088" y="1529275"/>
            <a:ext cx="471900" cy="0"/>
          </a:xfrm>
          <a:prstGeom prst="straightConnector1">
            <a:avLst/>
          </a:prstGeom>
          <a:noFill/>
          <a:ln cap="flat" cmpd="sng" w="9525">
            <a:solidFill>
              <a:srgbClr val="B45F06"/>
            </a:solidFill>
            <a:prstDash val="solid"/>
            <a:round/>
            <a:headEnd len="sm" w="sm" type="none"/>
            <a:tailEnd len="med" w="med" type="triangle"/>
          </a:ln>
        </p:spPr>
      </p:cxnSp>
      <p:cxnSp>
        <p:nvCxnSpPr>
          <p:cNvPr id="146" name="Google Shape;146;p8"/>
          <p:cNvCxnSpPr>
            <a:stCxn id="145" idx="3"/>
            <a:endCxn id="147" idx="1"/>
          </p:cNvCxnSpPr>
          <p:nvPr/>
        </p:nvCxnSpPr>
        <p:spPr>
          <a:xfrm>
            <a:off x="6378025" y="1529275"/>
            <a:ext cx="471900" cy="0"/>
          </a:xfrm>
          <a:prstGeom prst="straightConnector1">
            <a:avLst/>
          </a:prstGeom>
          <a:noFill/>
          <a:ln cap="flat" cmpd="sng" w="9525">
            <a:solidFill>
              <a:srgbClr val="B45F06"/>
            </a:solidFill>
            <a:prstDash val="solid"/>
            <a:round/>
            <a:headEnd len="sm" w="sm" type="none"/>
            <a:tailEnd len="med" w="med" type="triangle"/>
          </a:ln>
        </p:spPr>
      </p:cxnSp>
      <p:sp>
        <p:nvSpPr>
          <p:cNvPr id="142" name="Google Shape;142;p8"/>
          <p:cNvSpPr txBox="1"/>
          <p:nvPr/>
        </p:nvSpPr>
        <p:spPr>
          <a:xfrm>
            <a:off x="543675" y="1159825"/>
            <a:ext cx="1557900" cy="738900"/>
          </a:xfrm>
          <a:prstGeom prst="rect">
            <a:avLst/>
          </a:prstGeom>
          <a:solidFill>
            <a:srgbClr val="FBFFE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B45F06"/>
                </a:solidFill>
                <a:latin typeface="Lato"/>
                <a:ea typeface="Lato"/>
                <a:cs typeface="Lato"/>
                <a:sym typeface="Lato"/>
              </a:rPr>
              <a:t>Profile Generation</a:t>
            </a:r>
            <a:endParaRPr b="1" i="0" sz="1800" u="none" cap="none" strike="noStrike">
              <a:solidFill>
                <a:srgbClr val="B45F06"/>
              </a:solidFill>
              <a:latin typeface="Lato"/>
              <a:ea typeface="Lato"/>
              <a:cs typeface="Lato"/>
              <a:sym typeface="Lato"/>
            </a:endParaRPr>
          </a:p>
        </p:txBody>
      </p:sp>
      <p:sp>
        <p:nvSpPr>
          <p:cNvPr id="143" name="Google Shape;143;p8"/>
          <p:cNvSpPr txBox="1"/>
          <p:nvPr/>
        </p:nvSpPr>
        <p:spPr>
          <a:xfrm>
            <a:off x="2573588" y="1190725"/>
            <a:ext cx="17745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Donation Choice Generation</a:t>
            </a:r>
            <a:endParaRPr b="1" i="0" sz="1600" u="none" cap="none" strike="noStrike">
              <a:solidFill>
                <a:srgbClr val="B45F06"/>
              </a:solidFill>
              <a:latin typeface="Lato"/>
              <a:ea typeface="Lato"/>
              <a:cs typeface="Lato"/>
              <a:sym typeface="Lato"/>
            </a:endParaRPr>
          </a:p>
        </p:txBody>
      </p:sp>
      <p:sp>
        <p:nvSpPr>
          <p:cNvPr id="145" name="Google Shape;145;p8"/>
          <p:cNvSpPr txBox="1"/>
          <p:nvPr/>
        </p:nvSpPr>
        <p:spPr>
          <a:xfrm>
            <a:off x="4820125" y="1190725"/>
            <a:ext cx="1557900" cy="677100"/>
          </a:xfrm>
          <a:prstGeom prst="rect">
            <a:avLst/>
          </a:prstGeom>
          <a:solidFill>
            <a:srgbClr val="FBFFE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B45F06"/>
                </a:solidFill>
                <a:latin typeface="Lato"/>
                <a:ea typeface="Lato"/>
                <a:cs typeface="Lato"/>
                <a:sym typeface="Lato"/>
              </a:rPr>
              <a:t>Prompt Generation</a:t>
            </a:r>
            <a:endParaRPr b="1" i="0" sz="1600" u="none" cap="none" strike="noStrike">
              <a:solidFill>
                <a:srgbClr val="B45F06"/>
              </a:solidFill>
              <a:latin typeface="Lato"/>
              <a:ea typeface="Lato"/>
              <a:cs typeface="Lato"/>
              <a:sym typeface="Lato"/>
            </a:endParaRPr>
          </a:p>
        </p:txBody>
      </p:sp>
      <p:sp>
        <p:nvSpPr>
          <p:cNvPr id="147" name="Google Shape;147;p8"/>
          <p:cNvSpPr txBox="1"/>
          <p:nvPr/>
        </p:nvSpPr>
        <p:spPr>
          <a:xfrm>
            <a:off x="6850050" y="1190725"/>
            <a:ext cx="1297800" cy="6771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rgbClr val="9900FF"/>
                </a:solidFill>
                <a:latin typeface="Lato"/>
                <a:ea typeface="Lato"/>
                <a:cs typeface="Lato"/>
                <a:sym typeface="Lato"/>
              </a:rPr>
              <a:t>LLM</a:t>
            </a:r>
            <a:endParaRPr b="1" i="0" sz="1600" u="none" cap="none" strike="noStrike">
              <a:solidFill>
                <a:srgbClr val="9900FF"/>
              </a:solidFill>
              <a:latin typeface="Lato"/>
              <a:ea typeface="Lato"/>
              <a:cs typeface="Lato"/>
              <a:sym typeface="Lato"/>
            </a:endParaRPr>
          </a:p>
        </p:txBody>
      </p:sp>
      <p:sp>
        <p:nvSpPr>
          <p:cNvPr id="148" name="Google Shape;148;p8"/>
          <p:cNvSpPr txBox="1"/>
          <p:nvPr/>
        </p:nvSpPr>
        <p:spPr>
          <a:xfrm>
            <a:off x="6782800" y="3306225"/>
            <a:ext cx="1557900" cy="4311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900FF"/>
                </a:solidFill>
                <a:latin typeface="Lato"/>
                <a:ea typeface="Lato"/>
                <a:cs typeface="Lato"/>
                <a:sym typeface="Lato"/>
              </a:rPr>
              <a:t>LLM Answer</a:t>
            </a:r>
            <a:endParaRPr b="1" i="0" sz="1600" u="none" cap="none" strike="noStrike">
              <a:solidFill>
                <a:srgbClr val="9900FF"/>
              </a:solidFill>
              <a:latin typeface="Lato"/>
              <a:ea typeface="Lato"/>
              <a:cs typeface="Lato"/>
              <a:sym typeface="Lato"/>
            </a:endParaRPr>
          </a:p>
        </p:txBody>
      </p:sp>
      <p:sp>
        <p:nvSpPr>
          <p:cNvPr id="149" name="Google Shape;149;p8"/>
          <p:cNvSpPr txBox="1"/>
          <p:nvPr/>
        </p:nvSpPr>
        <p:spPr>
          <a:xfrm>
            <a:off x="48586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Post Process</a:t>
            </a:r>
            <a:endParaRPr b="1" i="0" sz="1600" u="none" cap="none" strike="noStrike">
              <a:solidFill>
                <a:srgbClr val="38761D"/>
              </a:solidFill>
              <a:latin typeface="Lato"/>
              <a:ea typeface="Lato"/>
              <a:cs typeface="Lato"/>
              <a:sym typeface="Lato"/>
            </a:endParaRPr>
          </a:p>
        </p:txBody>
      </p:sp>
      <p:sp>
        <p:nvSpPr>
          <p:cNvPr id="150" name="Google Shape;150;p8"/>
          <p:cNvSpPr txBox="1"/>
          <p:nvPr/>
        </p:nvSpPr>
        <p:spPr>
          <a:xfrm>
            <a:off x="2934400" y="3306225"/>
            <a:ext cx="15579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LLM Choice</a:t>
            </a:r>
            <a:endParaRPr b="1" i="0" sz="1600" u="none" cap="none" strike="noStrike">
              <a:solidFill>
                <a:srgbClr val="38761D"/>
              </a:solidFill>
              <a:latin typeface="Lato"/>
              <a:ea typeface="Lato"/>
              <a:cs typeface="Lato"/>
              <a:sym typeface="Lato"/>
            </a:endParaRPr>
          </a:p>
        </p:txBody>
      </p:sp>
      <p:sp>
        <p:nvSpPr>
          <p:cNvPr id="151" name="Google Shape;151;p8"/>
          <p:cNvSpPr txBox="1"/>
          <p:nvPr/>
        </p:nvSpPr>
        <p:spPr>
          <a:xfrm>
            <a:off x="664900" y="3306225"/>
            <a:ext cx="1774500" cy="431100"/>
          </a:xfrm>
          <a:prstGeom prst="rect">
            <a:avLst/>
          </a:prstGeom>
          <a:solidFill>
            <a:srgbClr val="D0E0E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Lato"/>
                <a:ea typeface="Lato"/>
                <a:cs typeface="Lato"/>
                <a:sym typeface="Lato"/>
              </a:rPr>
              <a:t>Result Analysis</a:t>
            </a:r>
            <a:endParaRPr b="1" i="0" sz="1600" u="none" cap="none" strike="noStrike">
              <a:solidFill>
                <a:srgbClr val="38761D"/>
              </a:solidFill>
              <a:latin typeface="Lato"/>
              <a:ea typeface="Lato"/>
              <a:cs typeface="Lato"/>
              <a:sym typeface="Lato"/>
            </a:endParaRPr>
          </a:p>
        </p:txBody>
      </p:sp>
      <p:cxnSp>
        <p:nvCxnSpPr>
          <p:cNvPr id="152" name="Google Shape;152;p8"/>
          <p:cNvCxnSpPr/>
          <p:nvPr/>
        </p:nvCxnSpPr>
        <p:spPr>
          <a:xfrm flipH="1">
            <a:off x="7534656" y="2499623"/>
            <a:ext cx="2400" cy="806700"/>
          </a:xfrm>
          <a:prstGeom prst="straightConnector1">
            <a:avLst/>
          </a:prstGeom>
          <a:noFill/>
          <a:ln cap="flat" cmpd="sng" w="9525">
            <a:solidFill>
              <a:srgbClr val="B45F06"/>
            </a:solidFill>
            <a:prstDash val="solid"/>
            <a:round/>
            <a:headEnd len="sm" w="sm" type="none"/>
            <a:tailEnd len="med" w="med" type="triangle"/>
          </a:ln>
        </p:spPr>
      </p:cxnSp>
      <p:cxnSp>
        <p:nvCxnSpPr>
          <p:cNvPr id="153" name="Google Shape;153;p8"/>
          <p:cNvCxnSpPr>
            <a:stCxn id="148" idx="1"/>
            <a:endCxn id="149" idx="3"/>
          </p:cNvCxnSpPr>
          <p:nvPr/>
        </p:nvCxnSpPr>
        <p:spPr>
          <a:xfrm rot="10800000">
            <a:off x="64165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154" name="Google Shape;154;p8"/>
          <p:cNvCxnSpPr>
            <a:stCxn id="149" idx="1"/>
            <a:endCxn id="150" idx="3"/>
          </p:cNvCxnSpPr>
          <p:nvPr/>
        </p:nvCxnSpPr>
        <p:spPr>
          <a:xfrm rot="10800000">
            <a:off x="4492300" y="3521775"/>
            <a:ext cx="366300" cy="0"/>
          </a:xfrm>
          <a:prstGeom prst="straightConnector1">
            <a:avLst/>
          </a:prstGeom>
          <a:noFill/>
          <a:ln cap="flat" cmpd="sng" w="9525">
            <a:solidFill>
              <a:srgbClr val="B45F06"/>
            </a:solidFill>
            <a:prstDash val="solid"/>
            <a:round/>
            <a:headEnd len="sm" w="sm" type="none"/>
            <a:tailEnd len="med" w="med" type="triangle"/>
          </a:ln>
        </p:spPr>
      </p:cxnSp>
      <p:cxnSp>
        <p:nvCxnSpPr>
          <p:cNvPr id="155" name="Google Shape;155;p8"/>
          <p:cNvCxnSpPr>
            <a:stCxn id="150" idx="1"/>
            <a:endCxn id="151" idx="3"/>
          </p:cNvCxnSpPr>
          <p:nvPr/>
        </p:nvCxnSpPr>
        <p:spPr>
          <a:xfrm rot="10800000">
            <a:off x="2439400" y="3521775"/>
            <a:ext cx="495000" cy="0"/>
          </a:xfrm>
          <a:prstGeom prst="straightConnector1">
            <a:avLst/>
          </a:prstGeom>
          <a:noFill/>
          <a:ln cap="flat" cmpd="sng" w="9525">
            <a:solidFill>
              <a:srgbClr val="B45F06"/>
            </a:solidFill>
            <a:prstDash val="solid"/>
            <a:round/>
            <a:headEnd len="sm" w="sm" type="none"/>
            <a:tailEnd len="med" w="med" type="triangle"/>
          </a:ln>
        </p:spPr>
      </p:cxnSp>
      <p:pic>
        <p:nvPicPr>
          <p:cNvPr id="156" name="Google Shape;156;p8"/>
          <p:cNvPicPr preferRelativeResize="0"/>
          <p:nvPr/>
        </p:nvPicPr>
        <p:blipFill rotWithShape="1">
          <a:blip r:embed="rId3">
            <a:alphaModFix/>
          </a:blip>
          <a:srcRect b="0" l="0" r="0" t="0"/>
          <a:stretch/>
        </p:blipFill>
        <p:spPr>
          <a:xfrm>
            <a:off x="1014832" y="1867825"/>
            <a:ext cx="615587" cy="615601"/>
          </a:xfrm>
          <a:prstGeom prst="rect">
            <a:avLst/>
          </a:prstGeom>
          <a:noFill/>
          <a:ln>
            <a:noFill/>
          </a:ln>
        </p:spPr>
      </p:pic>
      <p:pic>
        <p:nvPicPr>
          <p:cNvPr id="157" name="Google Shape;157;p8"/>
          <p:cNvPicPr preferRelativeResize="0"/>
          <p:nvPr/>
        </p:nvPicPr>
        <p:blipFill rotWithShape="1">
          <a:blip r:embed="rId4">
            <a:alphaModFix/>
          </a:blip>
          <a:srcRect b="0" l="0" r="0" t="0"/>
          <a:stretch/>
        </p:blipFill>
        <p:spPr>
          <a:xfrm>
            <a:off x="3154533" y="1892163"/>
            <a:ext cx="612648" cy="566927"/>
          </a:xfrm>
          <a:prstGeom prst="rect">
            <a:avLst/>
          </a:prstGeom>
          <a:noFill/>
          <a:ln>
            <a:noFill/>
          </a:ln>
        </p:spPr>
      </p:pic>
      <p:pic>
        <p:nvPicPr>
          <p:cNvPr id="158" name="Google Shape;158;p8"/>
          <p:cNvPicPr preferRelativeResize="0"/>
          <p:nvPr/>
        </p:nvPicPr>
        <p:blipFill rotWithShape="1">
          <a:blip r:embed="rId5">
            <a:alphaModFix/>
          </a:blip>
          <a:srcRect b="9961" l="5919" r="6104" t="9438"/>
          <a:stretch/>
        </p:blipFill>
        <p:spPr>
          <a:xfrm>
            <a:off x="5273300" y="1892175"/>
            <a:ext cx="612647" cy="612647"/>
          </a:xfrm>
          <a:prstGeom prst="rect">
            <a:avLst/>
          </a:prstGeom>
          <a:noFill/>
          <a:ln>
            <a:noFill/>
          </a:ln>
        </p:spPr>
      </p:pic>
      <p:pic>
        <p:nvPicPr>
          <p:cNvPr id="159" name="Google Shape;159;p8"/>
          <p:cNvPicPr preferRelativeResize="0"/>
          <p:nvPr/>
        </p:nvPicPr>
        <p:blipFill rotWithShape="1">
          <a:blip r:embed="rId6">
            <a:alphaModFix/>
          </a:blip>
          <a:srcRect b="12040" l="3937" r="5309" t="4861"/>
          <a:stretch/>
        </p:blipFill>
        <p:spPr>
          <a:xfrm>
            <a:off x="7257700" y="1886975"/>
            <a:ext cx="612648" cy="612648"/>
          </a:xfrm>
          <a:prstGeom prst="rect">
            <a:avLst/>
          </a:prstGeom>
          <a:noFill/>
          <a:ln>
            <a:noFill/>
          </a:ln>
        </p:spPr>
      </p:pic>
      <p:pic>
        <p:nvPicPr>
          <p:cNvPr id="160" name="Google Shape;160;p8"/>
          <p:cNvPicPr preferRelativeResize="0"/>
          <p:nvPr/>
        </p:nvPicPr>
        <p:blipFill rotWithShape="1">
          <a:blip r:embed="rId7">
            <a:alphaModFix/>
          </a:blip>
          <a:srcRect b="0" l="0" r="0" t="0"/>
          <a:stretch/>
        </p:blipFill>
        <p:spPr>
          <a:xfrm>
            <a:off x="7236825" y="3817225"/>
            <a:ext cx="612648" cy="612648"/>
          </a:xfrm>
          <a:prstGeom prst="rect">
            <a:avLst/>
          </a:prstGeom>
          <a:noFill/>
          <a:ln>
            <a:noFill/>
          </a:ln>
        </p:spPr>
      </p:pic>
      <p:pic>
        <p:nvPicPr>
          <p:cNvPr id="161" name="Google Shape;161;p8"/>
          <p:cNvPicPr preferRelativeResize="0"/>
          <p:nvPr/>
        </p:nvPicPr>
        <p:blipFill rotWithShape="1">
          <a:blip r:embed="rId8">
            <a:alphaModFix/>
          </a:blip>
          <a:srcRect b="16618" l="17998" r="18220" t="17999"/>
          <a:stretch/>
        </p:blipFill>
        <p:spPr>
          <a:xfrm>
            <a:off x="5331225" y="3817225"/>
            <a:ext cx="612648" cy="612648"/>
          </a:xfrm>
          <a:prstGeom prst="rect">
            <a:avLst/>
          </a:prstGeom>
          <a:noFill/>
          <a:ln>
            <a:noFill/>
          </a:ln>
        </p:spPr>
      </p:pic>
      <p:pic>
        <p:nvPicPr>
          <p:cNvPr id="162" name="Google Shape;162;p8"/>
          <p:cNvPicPr preferRelativeResize="0"/>
          <p:nvPr/>
        </p:nvPicPr>
        <p:blipFill rotWithShape="1">
          <a:blip r:embed="rId9">
            <a:alphaModFix/>
          </a:blip>
          <a:srcRect b="13072" l="14363" r="12871" t="12940"/>
          <a:stretch/>
        </p:blipFill>
        <p:spPr>
          <a:xfrm>
            <a:off x="3313700" y="3817225"/>
            <a:ext cx="612648" cy="612648"/>
          </a:xfrm>
          <a:prstGeom prst="rect">
            <a:avLst/>
          </a:prstGeom>
          <a:noFill/>
          <a:ln>
            <a:noFill/>
          </a:ln>
        </p:spPr>
      </p:pic>
      <p:pic>
        <p:nvPicPr>
          <p:cNvPr id="163" name="Google Shape;163;p8"/>
          <p:cNvPicPr preferRelativeResize="0"/>
          <p:nvPr/>
        </p:nvPicPr>
        <p:blipFill rotWithShape="1">
          <a:blip r:embed="rId10">
            <a:alphaModFix/>
          </a:blip>
          <a:srcRect b="0" l="0" r="0" t="0"/>
          <a:stretch/>
        </p:blipFill>
        <p:spPr>
          <a:xfrm>
            <a:off x="1016300" y="3817225"/>
            <a:ext cx="612647" cy="612647"/>
          </a:xfrm>
          <a:prstGeom prst="rect">
            <a:avLst/>
          </a:prstGeom>
          <a:noFill/>
          <a:ln>
            <a:noFill/>
          </a:ln>
        </p:spPr>
      </p:pic>
      <p:sp>
        <p:nvSpPr>
          <p:cNvPr id="164" name="Google Shape;164;p8"/>
          <p:cNvSpPr/>
          <p:nvPr/>
        </p:nvSpPr>
        <p:spPr>
          <a:xfrm>
            <a:off x="320600" y="975725"/>
            <a:ext cx="1937400" cy="15960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 sz="1500">
                <a:latin typeface="Lato"/>
                <a:ea typeface="Lato"/>
                <a:cs typeface="Lato"/>
                <a:sym typeface="Lato"/>
              </a:rPr>
              <a:t>‹#›</a:t>
            </a:fld>
            <a:endParaRPr sz="1500">
              <a:latin typeface="Lato"/>
              <a:ea typeface="Lato"/>
              <a:cs typeface="Lato"/>
              <a:sym typeface="Lato"/>
            </a:endParaRPr>
          </a:p>
        </p:txBody>
      </p:sp>
      <p:sp>
        <p:nvSpPr>
          <p:cNvPr id="170" name="Google Shape;170;p9"/>
          <p:cNvSpPr txBox="1"/>
          <p:nvPr/>
        </p:nvSpPr>
        <p:spPr>
          <a:xfrm>
            <a:off x="152400" y="167250"/>
            <a:ext cx="862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Lato"/>
                <a:ea typeface="Lato"/>
                <a:cs typeface="Lato"/>
                <a:sym typeface="Lato"/>
              </a:rPr>
              <a:t>Profile Generation (Demographics)</a:t>
            </a:r>
            <a:endParaRPr b="0" i="0" sz="2800" u="none" cap="none" strike="noStrike">
              <a:solidFill>
                <a:srgbClr val="000000"/>
              </a:solidFill>
              <a:latin typeface="Lato"/>
              <a:ea typeface="Lato"/>
              <a:cs typeface="Lato"/>
              <a:sym typeface="Lato"/>
            </a:endParaRPr>
          </a:p>
        </p:txBody>
      </p:sp>
      <p:graphicFrame>
        <p:nvGraphicFramePr>
          <p:cNvPr id="171" name="Google Shape;171;p9"/>
          <p:cNvGraphicFramePr/>
          <p:nvPr/>
        </p:nvGraphicFramePr>
        <p:xfrm>
          <a:off x="755500" y="876300"/>
          <a:ext cx="3000000" cy="3000000"/>
        </p:xfrm>
        <a:graphic>
          <a:graphicData uri="http://schemas.openxmlformats.org/drawingml/2006/table">
            <a:tbl>
              <a:tblPr>
                <a:noFill/>
                <a:tableStyleId>{0B0665A6-DA75-4A7E-A210-6A0EB57B8AF4}</a:tableStyleId>
              </a:tblPr>
              <a:tblGrid>
                <a:gridCol w="1420175"/>
                <a:gridCol w="6076000"/>
              </a:tblGrid>
              <a:tr h="552100">
                <a:tc>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latin typeface="Lato"/>
                          <a:ea typeface="Lato"/>
                          <a:cs typeface="Lato"/>
                          <a:sym typeface="Lato"/>
                        </a:rPr>
                        <a:t>Attribute</a:t>
                      </a:r>
                      <a:endParaRPr b="1" sz="1600" u="none" cap="none" strike="noStrike">
                        <a:latin typeface="Lato"/>
                        <a:ea typeface="Lato"/>
                        <a:cs typeface="Lato"/>
                        <a:sym typeface="Lato"/>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600"/>
                        <a:buFont typeface="Arial"/>
                        <a:buNone/>
                      </a:pPr>
                      <a:r>
                        <a:rPr b="1" lang="en" sz="1600" u="none" cap="none" strike="noStrike">
                          <a:latin typeface="Lato"/>
                          <a:ea typeface="Lato"/>
                          <a:cs typeface="Lato"/>
                          <a:sym typeface="Lato"/>
                        </a:rPr>
                        <a:t>Description / Distribution</a:t>
                      </a:r>
                      <a:endParaRPr b="1" sz="1600" u="none" cap="none" strike="noStrike">
                        <a:latin typeface="Lato"/>
                        <a:ea typeface="Lato"/>
                        <a:cs typeface="Lato"/>
                        <a:sym typeface="Lato"/>
                      </a:endParaRPr>
                    </a:p>
                  </a:txBody>
                  <a:tcPr marT="91425" marB="91425" marR="91425" marL="91425"/>
                </a:tc>
              </a:tr>
              <a:tr h="5894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Age</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Normal distribution, mean ≈ 23, IQR = (20–30), range = 18–75</a:t>
                      </a:r>
                      <a:endParaRPr sz="1600" u="none" cap="none" strike="noStrike">
                        <a:latin typeface="Lato"/>
                        <a:ea typeface="Lato"/>
                        <a:cs typeface="Lato"/>
                        <a:sym typeface="Lato"/>
                      </a:endParaRPr>
                    </a:p>
                  </a:txBody>
                  <a:tcPr marT="91425" marB="91425" marR="91425" marL="91425"/>
                </a:tc>
              </a:tr>
              <a:tr h="5894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Gender</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Male (55.8%), Female (31.0%), Other (2.8%), Unknown (10.5%)</a:t>
                      </a:r>
                      <a:endParaRPr sz="1600" u="none" cap="none" strike="noStrike">
                        <a:latin typeface="Lato"/>
                        <a:ea typeface="Lato"/>
                        <a:cs typeface="Lato"/>
                        <a:sym typeface="Lato"/>
                      </a:endParaRPr>
                    </a:p>
                  </a:txBody>
                  <a:tcPr marT="91425" marB="91425" marR="91425" marL="91425"/>
                </a:tc>
              </a:tr>
              <a:tr h="5148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Income</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11 bins from "&lt;5k" to "&gt;100k", 17.6% Unknown</a:t>
                      </a:r>
                      <a:endParaRPr sz="1600" u="none" cap="none" strike="noStrike">
                        <a:latin typeface="Lato"/>
                        <a:ea typeface="Lato"/>
                        <a:cs typeface="Lato"/>
                        <a:sym typeface="Lato"/>
                      </a:endParaRPr>
                    </a:p>
                  </a:txBody>
                  <a:tcPr marT="91425" marB="91425" marR="91425" marL="91425"/>
                </a:tc>
              </a:tr>
              <a:tr h="5894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Education</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7 levels, most common: Bachelors (27%), Graduate (26%)</a:t>
                      </a:r>
                      <a:endParaRPr sz="1600" u="none" cap="none" strike="noStrike">
                        <a:latin typeface="Lato"/>
                        <a:ea typeface="Lato"/>
                        <a:cs typeface="Lato"/>
                        <a:sym typeface="Lato"/>
                      </a:endParaRPr>
                    </a:p>
                  </a:txBody>
                  <a:tcPr marT="91425" marB="91425" marR="91425" marL="91425"/>
                </a:tc>
              </a:tr>
              <a:tr h="5148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Country</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Based on provided country list</a:t>
                      </a:r>
                      <a:endParaRPr sz="1600" u="none" cap="none" strike="noStrike">
                        <a:latin typeface="Lato"/>
                        <a:ea typeface="Lato"/>
                        <a:cs typeface="Lato"/>
                        <a:sym typeface="Lato"/>
                      </a:endParaRPr>
                    </a:p>
                  </a:txBody>
                  <a:tcPr marT="91425" marB="91425" marR="91425" marL="91425"/>
                </a:tc>
              </a:tr>
              <a:tr h="5894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188038"/>
                          </a:solidFill>
                          <a:latin typeface="Lato"/>
                          <a:ea typeface="Lato"/>
                          <a:cs typeface="Lato"/>
                          <a:sym typeface="Lato"/>
                        </a:rPr>
                        <a:t>Province</a:t>
                      </a:r>
                      <a:endParaRPr sz="1600" u="none" cap="none" strike="noStrike">
                        <a:solidFill>
                          <a:srgbClr val="188038"/>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Lato"/>
                          <a:ea typeface="Lato"/>
                          <a:cs typeface="Lato"/>
                          <a:sym typeface="Lato"/>
                        </a:rPr>
                        <a:t>Subdivision within country, may be blank if undefined</a:t>
                      </a:r>
                      <a:endParaRPr sz="1600" u="none" cap="none" strike="noStrike">
                        <a:latin typeface="Lato"/>
                        <a:ea typeface="Lato"/>
                        <a:cs typeface="Lato"/>
                        <a:sym typeface="Lato"/>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